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90" d="100"/>
          <a:sy n="90" d="100"/>
        </p:scale>
        <p:origin x="9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8C93CBDA-44D2-417E-8EDE-D9106945D9F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5DE8C7-4DD6-4360-B9B0-52CB6B9146E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6F8660-19B5-433F-A859-D3452B6DB3C9}"/>
              </a:ext>
            </a:extLst>
          </p:cNvPr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94207E-C867-4D87-9BC8-A905C5DA0342}"/>
              </a:ext>
            </a:extLst>
          </p:cNvPr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工程创新 · 第七周小型设计挑战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DCE0B7-8349-4B68-A90E-ADE428F13ADA}"/>
              </a:ext>
            </a:extLst>
          </p:cNvPr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6CE29B-B59E-4E1A-97E9-1626F8E8AF3E}"/>
              </a:ext>
            </a:extLst>
          </p:cNvPr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BFF9EF-A091-4473-81B6-4007EAA4850E}"/>
              </a:ext>
            </a:extLst>
          </p:cNvPr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团队介绍：工程创新第二小组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CC26B6-762E-4D48-B048-E1DEB665E118}"/>
              </a:ext>
            </a:extLst>
          </p:cNvPr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智建2503班 · 简易投石机设计与制作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500C78-6FC9-4F9F-8516-D43DE96BE1E9}"/>
              </a:ext>
            </a:extLst>
          </p:cNvPr>
          <p:cNvSpPr>
            <a:spLocks noGrp="1"/>
          </p:cNvSpPr>
          <p:nvPr/>
        </p:nvSpPr>
        <p:spPr>
          <a:xfrm>
            <a:off x="609600" y="1733550"/>
            <a:ext cx="4324350" cy="35623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87E9420-9CB9-4C49-83F9-1880282DB344}"/>
              </a:ext>
            </a:extLst>
          </p:cNvPr>
          <p:cNvSpPr>
            <a:spLocks noGrp="1"/>
          </p:cNvSpPr>
          <p:nvPr/>
        </p:nvSpPr>
        <p:spPr>
          <a:xfrm>
            <a:off x="914400" y="2095500"/>
            <a:ext cx="3619500" cy="1066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1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我们围绕第七周小型设计挑战，选择“投石机”作为主要设计方向。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C00C75-22A3-4D51-AB54-E3D0A92858F0}"/>
              </a:ext>
            </a:extLst>
          </p:cNvPr>
          <p:cNvSpPr>
            <a:spLocks noGrp="1"/>
          </p:cNvSpPr>
          <p:nvPr/>
        </p:nvSpPr>
        <p:spPr>
          <a:xfrm>
            <a:off x="914400" y="3543300"/>
            <a:ext cx="876300" cy="38100"/>
          </a:xfrm>
          <a:prstGeom prst="rect">
            <a:avLst/>
          </a:prstGeom>
          <a:solidFill>
            <a:srgbClr val="D9C39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EE1213-CE34-4127-8665-C8D5A49903F2}"/>
              </a:ext>
            </a:extLst>
          </p:cNvPr>
          <p:cNvSpPr>
            <a:spLocks noGrp="1"/>
          </p:cNvSpPr>
          <p:nvPr/>
        </p:nvSpPr>
        <p:spPr>
          <a:xfrm>
            <a:off x="914400" y="3848100"/>
            <a:ext cx="3390900" cy="781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EAF1F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EAF1F4"/>
                </a:solidFill>
                <a:latin typeface="Microsoft YaHei"/>
                <a:ea typeface="Microsoft YaHei"/>
                <a:cs typeface="Microsoft YaHei"/>
              </a:rPr>
              <a:t>目标：在有限材料和时间内，完成一个能够投射、便于演示、可持续改进的工程作品。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11CA90A-876F-4DDA-BF9B-5E2E73C2E845}"/>
              </a:ext>
            </a:extLst>
          </p:cNvPr>
          <p:cNvSpPr>
            <a:spLocks noGrp="1"/>
          </p:cNvSpPr>
          <p:nvPr/>
        </p:nvSpPr>
        <p:spPr>
          <a:xfrm>
            <a:off x="5314950" y="17335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734D9D-9DD5-42F9-B4B5-8035C6343050}"/>
              </a:ext>
            </a:extLst>
          </p:cNvPr>
          <p:cNvSpPr>
            <a:spLocks noGrp="1"/>
          </p:cNvSpPr>
          <p:nvPr/>
        </p:nvSpPr>
        <p:spPr>
          <a:xfrm>
            <a:off x="5505450" y="1943100"/>
            <a:ext cx="552450" cy="5524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089508A-7991-437F-8475-8A95CDBBC1E1}"/>
              </a:ext>
            </a:extLst>
          </p:cNvPr>
          <p:cNvSpPr>
            <a:spLocks noGrp="1"/>
          </p:cNvSpPr>
          <p:nvPr/>
        </p:nvSpPr>
        <p:spPr>
          <a:xfrm>
            <a:off x="6210300" y="19431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陈羿霏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5BA3236-3CE0-4B46-AAD7-F9C2764ED3CF}"/>
              </a:ext>
            </a:extLst>
          </p:cNvPr>
          <p:cNvSpPr>
            <a:spLocks noGrp="1"/>
          </p:cNvSpPr>
          <p:nvPr/>
        </p:nvSpPr>
        <p:spPr>
          <a:xfrm>
            <a:off x="6210300" y="22383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PPT 制作</a:t>
            </a:r>
          </a:p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风向统计表整理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7FAF7CC-9618-42F7-8F55-EFD1D822A433}"/>
              </a:ext>
            </a:extLst>
          </p:cNvPr>
          <p:cNvSpPr>
            <a:spLocks noGrp="1"/>
          </p:cNvSpPr>
          <p:nvPr/>
        </p:nvSpPr>
        <p:spPr>
          <a:xfrm>
            <a:off x="8343900" y="17335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B3E18C6-C841-4C0A-A634-C570FB54C5CF}"/>
              </a:ext>
            </a:extLst>
          </p:cNvPr>
          <p:cNvSpPr>
            <a:spLocks noGrp="1"/>
          </p:cNvSpPr>
          <p:nvPr/>
        </p:nvSpPr>
        <p:spPr>
          <a:xfrm>
            <a:off x="8534400" y="1943100"/>
            <a:ext cx="552450" cy="5524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0354470-AD62-4DE2-B8F9-0828A3FA6237}"/>
              </a:ext>
            </a:extLst>
          </p:cNvPr>
          <p:cNvSpPr>
            <a:spLocks noGrp="1"/>
          </p:cNvSpPr>
          <p:nvPr/>
        </p:nvSpPr>
        <p:spPr>
          <a:xfrm>
            <a:off x="8639175" y="2133600"/>
            <a:ext cx="3429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endParaRPr sz="900" b="0" dirty="0">
              <a:solidFill>
                <a:srgbClr val="5D6977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EF1A6FF-7356-4052-B040-15DF287464EC}"/>
              </a:ext>
            </a:extLst>
          </p:cNvPr>
          <p:cNvSpPr>
            <a:spLocks noGrp="1"/>
          </p:cNvSpPr>
          <p:nvPr/>
        </p:nvSpPr>
        <p:spPr>
          <a:xfrm>
            <a:off x="9239250" y="19431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任厚谕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63CBC6E-A203-4EF1-B71E-F1D2608FEB8C}"/>
              </a:ext>
            </a:extLst>
          </p:cNvPr>
          <p:cNvSpPr>
            <a:spLocks noGrp="1"/>
          </p:cNvSpPr>
          <p:nvPr/>
        </p:nvSpPr>
        <p:spPr>
          <a:xfrm>
            <a:off x="9239250" y="22383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提供设计思路</a:t>
            </a:r>
          </a:p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发现并纠正问题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332CAEC-9624-4B45-8B33-F4CED2A7F020}"/>
              </a:ext>
            </a:extLst>
          </p:cNvPr>
          <p:cNvSpPr>
            <a:spLocks noGrp="1"/>
          </p:cNvSpPr>
          <p:nvPr/>
        </p:nvSpPr>
        <p:spPr>
          <a:xfrm>
            <a:off x="5314950" y="29908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DC47AE72-7488-4DF7-A6B4-36BFDBBA6B90}"/>
              </a:ext>
            </a:extLst>
          </p:cNvPr>
          <p:cNvSpPr>
            <a:spLocks noGrp="1"/>
          </p:cNvSpPr>
          <p:nvPr/>
        </p:nvSpPr>
        <p:spPr>
          <a:xfrm>
            <a:off x="5505450" y="3200400"/>
            <a:ext cx="552450" cy="55245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BD02D69-D0B1-48C7-9A2D-DD58CDF6E0D7}"/>
              </a:ext>
            </a:extLst>
          </p:cNvPr>
          <p:cNvSpPr>
            <a:spLocks noGrp="1"/>
          </p:cNvSpPr>
          <p:nvPr/>
        </p:nvSpPr>
        <p:spPr>
          <a:xfrm>
            <a:off x="6210300" y="32004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罗瑞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75C5309-87DB-43D1-A234-7B6AA0FCBEDA}"/>
              </a:ext>
            </a:extLst>
          </p:cNvPr>
          <p:cNvSpPr>
            <a:spLocks noGrp="1"/>
          </p:cNvSpPr>
          <p:nvPr/>
        </p:nvSpPr>
        <p:spPr>
          <a:xfrm>
            <a:off x="6210300" y="34956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作品制作</a:t>
            </a:r>
          </a:p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实验演示与材料筹备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23EF122-12CD-49AA-9588-26052A3ED23C}"/>
              </a:ext>
            </a:extLst>
          </p:cNvPr>
          <p:cNvSpPr>
            <a:spLocks noGrp="1"/>
          </p:cNvSpPr>
          <p:nvPr/>
        </p:nvSpPr>
        <p:spPr>
          <a:xfrm>
            <a:off x="8343900" y="29908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8F576B7-C203-464D-9140-72BDE77CED8C}"/>
              </a:ext>
            </a:extLst>
          </p:cNvPr>
          <p:cNvSpPr>
            <a:spLocks noGrp="1"/>
          </p:cNvSpPr>
          <p:nvPr/>
        </p:nvSpPr>
        <p:spPr>
          <a:xfrm>
            <a:off x="8534400" y="3200400"/>
            <a:ext cx="552450" cy="5524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11677FE-552E-4456-86B4-B5F5DBCB4707}"/>
              </a:ext>
            </a:extLst>
          </p:cNvPr>
          <p:cNvSpPr>
            <a:spLocks noGrp="1"/>
          </p:cNvSpPr>
          <p:nvPr/>
        </p:nvSpPr>
        <p:spPr>
          <a:xfrm>
            <a:off x="8639175" y="3390900"/>
            <a:ext cx="3429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endParaRPr sz="900" b="0" dirty="0">
              <a:solidFill>
                <a:srgbClr val="5D6977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EDFD406-5898-4BE4-A811-F4E3B3CA890A}"/>
              </a:ext>
            </a:extLst>
          </p:cNvPr>
          <p:cNvSpPr>
            <a:spLocks noGrp="1"/>
          </p:cNvSpPr>
          <p:nvPr/>
        </p:nvSpPr>
        <p:spPr>
          <a:xfrm>
            <a:off x="9239250" y="32004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柴宁宁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8290EBA-8006-4588-A93F-B903713941BE}"/>
              </a:ext>
            </a:extLst>
          </p:cNvPr>
          <p:cNvSpPr>
            <a:spLocks noGrp="1"/>
          </p:cNvSpPr>
          <p:nvPr/>
        </p:nvSpPr>
        <p:spPr>
          <a:xfrm>
            <a:off x="9239250" y="34956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材料提供</a:t>
            </a:r>
          </a:p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制作协助与后续改正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4314110-D978-4518-8A94-D5252AEF5AD6}"/>
              </a:ext>
            </a:extLst>
          </p:cNvPr>
          <p:cNvSpPr>
            <a:spLocks noGrp="1"/>
          </p:cNvSpPr>
          <p:nvPr/>
        </p:nvSpPr>
        <p:spPr>
          <a:xfrm>
            <a:off x="5314950" y="42481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462BD58-08FB-4205-A20A-B6E92965141F}"/>
              </a:ext>
            </a:extLst>
          </p:cNvPr>
          <p:cNvSpPr>
            <a:spLocks noGrp="1"/>
          </p:cNvSpPr>
          <p:nvPr/>
        </p:nvSpPr>
        <p:spPr>
          <a:xfrm>
            <a:off x="5505450" y="4457700"/>
            <a:ext cx="552450" cy="55245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F46D0C8-E3E3-47A0-B2D8-806530D8EFB4}"/>
              </a:ext>
            </a:extLst>
          </p:cNvPr>
          <p:cNvSpPr>
            <a:spLocks noGrp="1"/>
          </p:cNvSpPr>
          <p:nvPr/>
        </p:nvSpPr>
        <p:spPr>
          <a:xfrm>
            <a:off x="6210300" y="44577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陈邵泽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410CA9C-7162-4155-8145-10962424BFBC}"/>
              </a:ext>
            </a:extLst>
          </p:cNvPr>
          <p:cNvSpPr>
            <a:spLocks noGrp="1"/>
          </p:cNvSpPr>
          <p:nvPr/>
        </p:nvSpPr>
        <p:spPr>
          <a:xfrm>
            <a:off x="6210300" y="47529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数学模型分析</a:t>
            </a:r>
          </a:p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可行性计算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25CDB0C-D9EB-4F47-8579-483365089871}"/>
              </a:ext>
            </a:extLst>
          </p:cNvPr>
          <p:cNvSpPr>
            <a:spLocks noGrp="1"/>
          </p:cNvSpPr>
          <p:nvPr/>
        </p:nvSpPr>
        <p:spPr>
          <a:xfrm>
            <a:off x="8343900" y="42481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035B3D9A-99E4-4A7C-8618-5D5C011FB8C9}"/>
              </a:ext>
            </a:extLst>
          </p:cNvPr>
          <p:cNvSpPr>
            <a:spLocks noGrp="1"/>
          </p:cNvSpPr>
          <p:nvPr/>
        </p:nvSpPr>
        <p:spPr>
          <a:xfrm>
            <a:off x="8534400" y="4457700"/>
            <a:ext cx="552450" cy="55245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ACC18DF-284E-4D8A-AC71-DF6376D9430E}"/>
              </a:ext>
            </a:extLst>
          </p:cNvPr>
          <p:cNvSpPr>
            <a:spLocks noGrp="1"/>
          </p:cNvSpPr>
          <p:nvPr/>
        </p:nvSpPr>
        <p:spPr>
          <a:xfrm>
            <a:off x="9239250" y="44577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薛俨凇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32D1BCB-C0B5-4256-8806-E39B587F2A87}"/>
              </a:ext>
            </a:extLst>
          </p:cNvPr>
          <p:cNvSpPr>
            <a:spLocks noGrp="1"/>
          </p:cNvSpPr>
          <p:nvPr/>
        </p:nvSpPr>
        <p:spPr>
          <a:xfrm>
            <a:off x="9239250" y="47529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作品制作</a:t>
            </a:r>
          </a:p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实验演示和材料寻找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42CBB5A-266D-4F30-B957-680F91E9F7CA}"/>
              </a:ext>
            </a:extLst>
          </p:cNvPr>
          <p:cNvSpPr>
            <a:spLocks noGrp="1"/>
          </p:cNvSpPr>
          <p:nvPr/>
        </p:nvSpPr>
        <p:spPr>
          <a:xfrm>
            <a:off x="609600" y="5619750"/>
            <a:ext cx="60960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rPr>
              <a:t>分工清晰 · 协作制作 · 实验改进</a:t>
            </a:r>
          </a:p>
        </p:txBody>
      </p:sp>
    </p:spTree>
    <p:extLst>
      <p:ext uri="{BB962C8B-B14F-4D97-AF65-F5344CB8AC3E}">
        <p14:creationId xmlns:p14="http://schemas.microsoft.com/office/powerpoint/2010/main" val="19743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4FD1A474-3196-4C3E-8AA5-6A47C5845F6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6EA907-074B-4E50-A4E1-C6F3E2C094D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72483F-476B-461E-8BD4-5BF6A0B9BA46}"/>
              </a:ext>
            </a:extLst>
          </p:cNvPr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625C644-B4B0-4BE9-86FC-767604A36771}"/>
              </a:ext>
            </a:extLst>
          </p:cNvPr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工程创新 · 第七周小型设计挑战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6278F5-E746-4E4C-8AE4-012BAF8468BC}"/>
              </a:ext>
            </a:extLst>
          </p:cNvPr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E24552-A301-4D54-95B1-2D5493BC75AF}"/>
              </a:ext>
            </a:extLst>
          </p:cNvPr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30E27B-AC19-46D1-B736-28BAC82E3E68}"/>
              </a:ext>
            </a:extLst>
          </p:cNvPr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设计挑战、方案与策略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B213D2-C8B9-49A6-9300-B4EA42E84BCF}"/>
              </a:ext>
            </a:extLst>
          </p:cNvPr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把“做得出来”作为起点，再用实验反馈持续改进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0EBBFC5-DC26-4645-92B0-B1BE591324DD}"/>
              </a:ext>
            </a:extLst>
          </p:cNvPr>
          <p:cNvSpPr>
            <a:spLocks noGrp="1"/>
          </p:cNvSpPr>
          <p:nvPr/>
        </p:nvSpPr>
        <p:spPr>
          <a:xfrm>
            <a:off x="628650" y="1581150"/>
            <a:ext cx="1066800" cy="285750"/>
          </a:xfrm>
          <a:prstGeom prst="roundRect">
            <a:avLst>
              <a:gd name="adj" fmla="val 26667"/>
            </a:avLst>
          </a:prstGeom>
          <a:solidFill>
            <a:srgbClr val="EEF3F6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6227EE7-E474-4BD2-9FE8-C2B48F3FA6F8}"/>
              </a:ext>
            </a:extLst>
          </p:cNvPr>
          <p:cNvSpPr>
            <a:spLocks noGrp="1"/>
          </p:cNvSpPr>
          <p:nvPr/>
        </p:nvSpPr>
        <p:spPr>
          <a:xfrm>
            <a:off x="762000" y="1628775"/>
            <a:ext cx="8001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75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核心挑战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5A05C32-36A8-4D3A-9AC7-95BA9DCF8AA0}"/>
              </a:ext>
            </a:extLst>
          </p:cNvPr>
          <p:cNvSpPr>
            <a:spLocks noGrp="1"/>
          </p:cNvSpPr>
          <p:nvPr/>
        </p:nvSpPr>
        <p:spPr>
          <a:xfrm>
            <a:off x="628650" y="2000250"/>
            <a:ext cx="43053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在有限材料和有限时间内，让结构完成投射动作，并尽可能提升稳定性、投射距离和实际可操作性。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D5BA62D-0B68-4DF1-AD96-6E5692D598D8}"/>
              </a:ext>
            </a:extLst>
          </p:cNvPr>
          <p:cNvSpPr>
            <a:spLocks noGrp="1"/>
          </p:cNvSpPr>
          <p:nvPr/>
        </p:nvSpPr>
        <p:spPr>
          <a:xfrm>
            <a:off x="742950" y="31813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57631E0-4138-4BD2-93D8-B9282E351EC5}"/>
              </a:ext>
            </a:extLst>
          </p:cNvPr>
          <p:cNvSpPr>
            <a:spLocks noGrp="1"/>
          </p:cNvSpPr>
          <p:nvPr/>
        </p:nvSpPr>
        <p:spPr>
          <a:xfrm>
            <a:off x="914400" y="31051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主体材料选择竹子：轻、韧、易加工。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DBEA112-84B1-4A56-9C59-EBCB45C00188}"/>
              </a:ext>
            </a:extLst>
          </p:cNvPr>
          <p:cNvSpPr>
            <a:spLocks noGrp="1"/>
          </p:cNvSpPr>
          <p:nvPr/>
        </p:nvSpPr>
        <p:spPr>
          <a:xfrm>
            <a:off x="742950" y="36385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6A18C7-0DA4-4F38-820B-5EEE54B923F8}"/>
              </a:ext>
            </a:extLst>
          </p:cNvPr>
          <p:cNvSpPr>
            <a:spLocks noGrp="1"/>
          </p:cNvSpPr>
          <p:nvPr/>
        </p:nvSpPr>
        <p:spPr>
          <a:xfrm>
            <a:off x="914400" y="35623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使用课本/纸箱作为配重，通过重力带动力臂运动。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DBEA45B-C26B-4603-8AAB-8E5E0B71E9F9}"/>
              </a:ext>
            </a:extLst>
          </p:cNvPr>
          <p:cNvSpPr>
            <a:spLocks noGrp="1"/>
          </p:cNvSpPr>
          <p:nvPr/>
        </p:nvSpPr>
        <p:spPr>
          <a:xfrm>
            <a:off x="742950" y="40957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20314C-8C42-4FCA-BCBD-6F0815B76F53}"/>
              </a:ext>
            </a:extLst>
          </p:cNvPr>
          <p:cNvSpPr>
            <a:spLocks noGrp="1"/>
          </p:cNvSpPr>
          <p:nvPr/>
        </p:nvSpPr>
        <p:spPr>
          <a:xfrm>
            <a:off x="914400" y="40195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方案不追求复杂结构，而强调低成本和可演示。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BD4646D-EC6F-46FC-A742-ED4B9AFBD9C7}"/>
              </a:ext>
            </a:extLst>
          </p:cNvPr>
          <p:cNvSpPr>
            <a:spLocks noGrp="1"/>
          </p:cNvSpPr>
          <p:nvPr/>
        </p:nvSpPr>
        <p:spPr>
          <a:xfrm>
            <a:off x="628650" y="4762500"/>
            <a:ext cx="43053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B38D148-3FBC-4E28-8D4B-00187D1D53A1}"/>
              </a:ext>
            </a:extLst>
          </p:cNvPr>
          <p:cNvSpPr>
            <a:spLocks noGrp="1"/>
          </p:cNvSpPr>
          <p:nvPr/>
        </p:nvSpPr>
        <p:spPr>
          <a:xfrm>
            <a:off x="628650" y="4762500"/>
            <a:ext cx="57150" cy="99060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00849F7-086D-4DB4-A3EB-BB13A5435093}"/>
              </a:ext>
            </a:extLst>
          </p:cNvPr>
          <p:cNvSpPr>
            <a:spLocks noGrp="1"/>
          </p:cNvSpPr>
          <p:nvPr/>
        </p:nvSpPr>
        <p:spPr>
          <a:xfrm>
            <a:off x="819150" y="4905375"/>
            <a:ext cx="39624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rPr>
              <a:t>设计取向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9B9081-EE53-4A59-9353-1718C61BFE54}"/>
              </a:ext>
            </a:extLst>
          </p:cNvPr>
          <p:cNvSpPr>
            <a:spLocks noGrp="1"/>
          </p:cNvSpPr>
          <p:nvPr/>
        </p:nvSpPr>
        <p:spPr>
          <a:xfrm>
            <a:off x="819150" y="5200650"/>
            <a:ext cx="398145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先搭出基本功能，再根据演示效果调整力臂长度、连接方式和配重。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249236-DD61-4FF4-A2A5-19B76D9A63D0}"/>
              </a:ext>
            </a:extLst>
          </p:cNvPr>
          <p:cNvSpPr>
            <a:spLocks noGrp="1"/>
          </p:cNvSpPr>
          <p:nvPr/>
        </p:nvSpPr>
        <p:spPr>
          <a:xfrm>
            <a:off x="5505450" y="1676400"/>
            <a:ext cx="337185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 t="2928" b="2928"/>
          <a:stretch>
            <a:fillRect/>
          </a:stretch>
        </p:blipFill>
        <p:spPr>
          <a:xfrm>
            <a:off x="5429250" y="1581150"/>
            <a:ext cx="3371850" cy="238125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0EEABF33-07F7-4B7E-9421-FF8E3BE311F5}"/>
              </a:ext>
            </a:extLst>
          </p:cNvPr>
          <p:cNvSpPr>
            <a:spLocks noGrp="1"/>
          </p:cNvSpPr>
          <p:nvPr/>
        </p:nvSpPr>
        <p:spPr>
          <a:xfrm>
            <a:off x="5429250" y="4038600"/>
            <a:ext cx="33718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8BC9B82-9398-4EFB-AFE6-8B7575ABF04E}"/>
              </a:ext>
            </a:extLst>
          </p:cNvPr>
          <p:cNvSpPr>
            <a:spLocks noGrp="1"/>
          </p:cNvSpPr>
          <p:nvPr/>
        </p:nvSpPr>
        <p:spPr>
          <a:xfrm>
            <a:off x="5562600" y="4095750"/>
            <a:ext cx="31051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整体方案：配重与投射臂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61D0E3E-B677-4745-93B0-1A7EBFC025A9}"/>
              </a:ext>
            </a:extLst>
          </p:cNvPr>
          <p:cNvSpPr>
            <a:spLocks noGrp="1"/>
          </p:cNvSpPr>
          <p:nvPr/>
        </p:nvSpPr>
        <p:spPr>
          <a:xfrm>
            <a:off x="9144000" y="1676400"/>
            <a:ext cx="219075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 l="15513" r="15513"/>
          <a:stretch>
            <a:fillRect/>
          </a:stretch>
        </p:blipFill>
        <p:spPr>
          <a:xfrm>
            <a:off x="9067800" y="1581150"/>
            <a:ext cx="2190750" cy="238125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D127163-2BC7-453F-9F83-9195B3AB240C}"/>
              </a:ext>
            </a:extLst>
          </p:cNvPr>
          <p:cNvSpPr>
            <a:spLocks noGrp="1"/>
          </p:cNvSpPr>
          <p:nvPr/>
        </p:nvSpPr>
        <p:spPr>
          <a:xfrm>
            <a:off x="9067800" y="4038600"/>
            <a:ext cx="21907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BCD9DB3-89AC-4106-941E-9BDD5FC1E791}"/>
              </a:ext>
            </a:extLst>
          </p:cNvPr>
          <p:cNvSpPr>
            <a:spLocks noGrp="1"/>
          </p:cNvSpPr>
          <p:nvPr/>
        </p:nvSpPr>
        <p:spPr>
          <a:xfrm>
            <a:off x="9201150" y="4095750"/>
            <a:ext cx="19240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制作过程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20719E6-3058-4586-BFC0-E862AD53A4E0}"/>
              </a:ext>
            </a:extLst>
          </p:cNvPr>
          <p:cNvSpPr>
            <a:spLocks noGrp="1"/>
          </p:cNvSpPr>
          <p:nvPr/>
        </p:nvSpPr>
        <p:spPr>
          <a:xfrm>
            <a:off x="54292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6137A00-6CE7-4BBD-A33D-DDEEC019F487}"/>
              </a:ext>
            </a:extLst>
          </p:cNvPr>
          <p:cNvSpPr>
            <a:spLocks noGrp="1"/>
          </p:cNvSpPr>
          <p:nvPr/>
        </p:nvSpPr>
        <p:spPr>
          <a:xfrm>
            <a:off x="55626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9D83DFD-269A-4B4A-BDB8-C80E3D88B75F}"/>
              </a:ext>
            </a:extLst>
          </p:cNvPr>
          <p:cNvSpPr>
            <a:spLocks noGrp="1"/>
          </p:cNvSpPr>
          <p:nvPr/>
        </p:nvSpPr>
        <p:spPr>
          <a:xfrm>
            <a:off x="55626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废物利用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9A24BED-4AE3-4C29-A1E3-597D82023ED5}"/>
              </a:ext>
            </a:extLst>
          </p:cNvPr>
          <p:cNvSpPr>
            <a:spLocks noGrp="1"/>
          </p:cNvSpPr>
          <p:nvPr/>
        </p:nvSpPr>
        <p:spPr>
          <a:xfrm>
            <a:off x="55626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FB31DCD-FF2F-4F45-A5E4-9252C7AEAB99}"/>
              </a:ext>
            </a:extLst>
          </p:cNvPr>
          <p:cNvSpPr>
            <a:spLocks noGrp="1"/>
          </p:cNvSpPr>
          <p:nvPr/>
        </p:nvSpPr>
        <p:spPr>
          <a:xfrm>
            <a:off x="55626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竹子、胶带、课本等生活材料降低成本。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82F4D9D-8B1F-41A9-B134-097E7E16F433}"/>
              </a:ext>
            </a:extLst>
          </p:cNvPr>
          <p:cNvSpPr>
            <a:spLocks noGrp="1"/>
          </p:cNvSpPr>
          <p:nvPr/>
        </p:nvSpPr>
        <p:spPr>
          <a:xfrm>
            <a:off x="66103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CEE53AF-28FE-4729-B908-782BA03FCCF7}"/>
              </a:ext>
            </a:extLst>
          </p:cNvPr>
          <p:cNvSpPr>
            <a:spLocks noGrp="1"/>
          </p:cNvSpPr>
          <p:nvPr/>
        </p:nvSpPr>
        <p:spPr>
          <a:xfrm>
            <a:off x="67437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DFE9A3E-14E0-47C9-B782-2C837B44D410}"/>
              </a:ext>
            </a:extLst>
          </p:cNvPr>
          <p:cNvSpPr>
            <a:spLocks noGrp="1"/>
          </p:cNvSpPr>
          <p:nvPr/>
        </p:nvSpPr>
        <p:spPr>
          <a:xfrm>
            <a:off x="67437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材料分析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0A90BD4-DD16-4BA3-83EE-553FF24C59F9}"/>
              </a:ext>
            </a:extLst>
          </p:cNvPr>
          <p:cNvSpPr>
            <a:spLocks noGrp="1"/>
          </p:cNvSpPr>
          <p:nvPr/>
        </p:nvSpPr>
        <p:spPr>
          <a:xfrm>
            <a:off x="67437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331AC04-0CA1-4FC5-BEEE-105D47D1EEF0}"/>
              </a:ext>
            </a:extLst>
          </p:cNvPr>
          <p:cNvSpPr>
            <a:spLocks noGrp="1"/>
          </p:cNvSpPr>
          <p:nvPr/>
        </p:nvSpPr>
        <p:spPr>
          <a:xfrm>
            <a:off x="67437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竹子较轻、韧性好，适合作为主体杆件。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A5EE1E3-A82B-4972-AA6E-B133BE653907}"/>
              </a:ext>
            </a:extLst>
          </p:cNvPr>
          <p:cNvSpPr>
            <a:spLocks noGrp="1"/>
          </p:cNvSpPr>
          <p:nvPr/>
        </p:nvSpPr>
        <p:spPr>
          <a:xfrm>
            <a:off x="77914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ED868EF-D843-4CD6-9C9F-60D097FAD45A}"/>
              </a:ext>
            </a:extLst>
          </p:cNvPr>
          <p:cNvSpPr>
            <a:spLocks noGrp="1"/>
          </p:cNvSpPr>
          <p:nvPr/>
        </p:nvSpPr>
        <p:spPr>
          <a:xfrm>
            <a:off x="79248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EE5FA82-A7A2-48F9-A88E-7C5E06E35F11}"/>
              </a:ext>
            </a:extLst>
          </p:cNvPr>
          <p:cNvSpPr>
            <a:spLocks noGrp="1"/>
          </p:cNvSpPr>
          <p:nvPr/>
        </p:nvSpPr>
        <p:spPr>
          <a:xfrm>
            <a:off x="79248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灵活配重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BADD2DC-4654-45C7-BAE5-70A5F2411299}"/>
              </a:ext>
            </a:extLst>
          </p:cNvPr>
          <p:cNvSpPr>
            <a:spLocks noGrp="1"/>
          </p:cNvSpPr>
          <p:nvPr/>
        </p:nvSpPr>
        <p:spPr>
          <a:xfrm>
            <a:off x="79248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6843F43-6562-428F-8199-41A96EF973F3}"/>
              </a:ext>
            </a:extLst>
          </p:cNvPr>
          <p:cNvSpPr>
            <a:spLocks noGrp="1"/>
          </p:cNvSpPr>
          <p:nvPr/>
        </p:nvSpPr>
        <p:spPr>
          <a:xfrm>
            <a:off x="79248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课本/纸箱配重便于根据效果调整重量。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B6728EA-8F00-4DC0-BD2F-A4616D50555F}"/>
              </a:ext>
            </a:extLst>
          </p:cNvPr>
          <p:cNvSpPr>
            <a:spLocks noGrp="1"/>
          </p:cNvSpPr>
          <p:nvPr/>
        </p:nvSpPr>
        <p:spPr>
          <a:xfrm>
            <a:off x="89725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B9E9E9B-3863-482D-873E-4EB239596433}"/>
              </a:ext>
            </a:extLst>
          </p:cNvPr>
          <p:cNvSpPr>
            <a:spLocks noGrp="1"/>
          </p:cNvSpPr>
          <p:nvPr/>
        </p:nvSpPr>
        <p:spPr>
          <a:xfrm>
            <a:off x="91059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7603CA9-EDB2-4E92-873F-82C6DD7F45D3}"/>
              </a:ext>
            </a:extLst>
          </p:cNvPr>
          <p:cNvSpPr>
            <a:spLocks noGrp="1"/>
          </p:cNvSpPr>
          <p:nvPr/>
        </p:nvSpPr>
        <p:spPr>
          <a:xfrm>
            <a:off x="91059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边做边改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2F84A4E-835E-400D-891F-6A5CD7C6DCA5}"/>
              </a:ext>
            </a:extLst>
          </p:cNvPr>
          <p:cNvSpPr>
            <a:spLocks noGrp="1"/>
          </p:cNvSpPr>
          <p:nvPr/>
        </p:nvSpPr>
        <p:spPr>
          <a:xfrm>
            <a:off x="91059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EBAF85C-113A-4317-8F43-93A40EA0E024}"/>
              </a:ext>
            </a:extLst>
          </p:cNvPr>
          <p:cNvSpPr>
            <a:spLocks noGrp="1"/>
          </p:cNvSpPr>
          <p:nvPr/>
        </p:nvSpPr>
        <p:spPr>
          <a:xfrm>
            <a:off x="91059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围绕力臂、角度和连接稳定性持续修正。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5DAA85D-6DCF-4355-A3A8-429059C9C5D0}"/>
              </a:ext>
            </a:extLst>
          </p:cNvPr>
          <p:cNvSpPr>
            <a:spLocks noGrp="1"/>
          </p:cNvSpPr>
          <p:nvPr/>
        </p:nvSpPr>
        <p:spPr>
          <a:xfrm>
            <a:off x="101536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9D5C494-D37D-43A2-BE0F-8177BFEE3E67}"/>
              </a:ext>
            </a:extLst>
          </p:cNvPr>
          <p:cNvSpPr>
            <a:spLocks noGrp="1"/>
          </p:cNvSpPr>
          <p:nvPr/>
        </p:nvSpPr>
        <p:spPr>
          <a:xfrm>
            <a:off x="102870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05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06D4CF8-6DBB-4F7E-BE25-895F6DAEBF92}"/>
              </a:ext>
            </a:extLst>
          </p:cNvPr>
          <p:cNvSpPr>
            <a:spLocks noGrp="1"/>
          </p:cNvSpPr>
          <p:nvPr/>
        </p:nvSpPr>
        <p:spPr>
          <a:xfrm>
            <a:off x="102870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团队讨论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9361033-BCF7-4BD1-9EF7-7E3F5BF71AC5}"/>
              </a:ext>
            </a:extLst>
          </p:cNvPr>
          <p:cNvSpPr>
            <a:spLocks noGrp="1"/>
          </p:cNvSpPr>
          <p:nvPr/>
        </p:nvSpPr>
        <p:spPr>
          <a:xfrm>
            <a:off x="102870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6ACDEB6-876F-4FDF-83E8-654330987D84}"/>
              </a:ext>
            </a:extLst>
          </p:cNvPr>
          <p:cNvSpPr>
            <a:spLocks noGrp="1"/>
          </p:cNvSpPr>
          <p:nvPr/>
        </p:nvSpPr>
        <p:spPr>
          <a:xfrm>
            <a:off x="102870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76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不同分工成员共同参与方案完善。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C095D7C-C893-4ED2-A841-413D3928B585}"/>
              </a:ext>
            </a:extLst>
          </p:cNvPr>
          <p:cNvSpPr>
            <a:spLocks noGrp="1"/>
          </p:cNvSpPr>
          <p:nvPr/>
        </p:nvSpPr>
        <p:spPr>
          <a:xfrm>
            <a:off x="5429250" y="5810250"/>
            <a:ext cx="5829300" cy="32385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7C6E8935-FA44-40B0-BBBA-B5834C6A9982}"/>
              </a:ext>
            </a:extLst>
          </p:cNvPr>
          <p:cNvSpPr>
            <a:spLocks noGrp="1"/>
          </p:cNvSpPr>
          <p:nvPr/>
        </p:nvSpPr>
        <p:spPr>
          <a:xfrm>
            <a:off x="5638800" y="5886450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88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88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关键词：竹子主体 · 课本配重 · 低成本材料 · 实验迭代</a:t>
            </a:r>
          </a:p>
        </p:txBody>
      </p:sp>
    </p:spTree>
    <p:extLst>
      <p:ext uri="{BB962C8B-B14F-4D97-AF65-F5344CB8AC3E}">
        <p14:creationId xmlns:p14="http://schemas.microsoft.com/office/powerpoint/2010/main" val="84501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9F84C29B-AC66-4891-90D8-1DAF79BDA25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D423025-2D2F-49E9-A395-7D8815DEA4D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9A7C1E-FC5A-4495-8B1F-ABBBC7A3DDCF}"/>
              </a:ext>
            </a:extLst>
          </p:cNvPr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A3F617-EB14-44A6-A732-A3AB404C84A7}"/>
              </a:ext>
            </a:extLst>
          </p:cNvPr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工程创新 · 第七周小型设计挑战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607A7D-4118-4934-A0A9-8A579705114C}"/>
              </a:ext>
            </a:extLst>
          </p:cNvPr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E866162-7BD2-4A64-A6AC-81377A1D5EC8}"/>
              </a:ext>
            </a:extLst>
          </p:cNvPr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71F578-99C4-46BF-995B-0461FE2B16E4}"/>
              </a:ext>
            </a:extLst>
          </p:cNvPr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演示表现与评价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2D3313-9E03-4AF8-9AF9-428EA1FD52B0}"/>
              </a:ext>
            </a:extLst>
          </p:cNvPr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装置完成基本搭建，也暴露出结构与操作层面的改进点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70B67F-6CA0-49F0-B297-F380116E7B16}"/>
              </a:ext>
            </a:extLst>
          </p:cNvPr>
          <p:cNvSpPr>
            <a:spLocks noGrp="1"/>
          </p:cNvSpPr>
          <p:nvPr/>
        </p:nvSpPr>
        <p:spPr>
          <a:xfrm>
            <a:off x="704850" y="1676400"/>
            <a:ext cx="31051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23553" b="23553"/>
          <a:stretch>
            <a:fillRect/>
          </a:stretch>
        </p:blipFill>
        <p:spPr>
          <a:xfrm>
            <a:off x="628650" y="1581150"/>
            <a:ext cx="3105150" cy="21907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CB8D4B5-9E0B-4638-B3A9-8B8BCCB12959}"/>
              </a:ext>
            </a:extLst>
          </p:cNvPr>
          <p:cNvSpPr>
            <a:spLocks noGrp="1"/>
          </p:cNvSpPr>
          <p:nvPr/>
        </p:nvSpPr>
        <p:spPr>
          <a:xfrm>
            <a:off x="628650" y="3848100"/>
            <a:ext cx="31051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AE64C2-6514-42FE-A0AC-797790EFE6E9}"/>
              </a:ext>
            </a:extLst>
          </p:cNvPr>
          <p:cNvSpPr>
            <a:spLocks noGrp="1"/>
          </p:cNvSpPr>
          <p:nvPr/>
        </p:nvSpPr>
        <p:spPr>
          <a:xfrm>
            <a:off x="762000" y="3905250"/>
            <a:ext cx="28384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黑板建模与演示分析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FC8B6E-760E-4C72-B6AB-04DD7F3C7ECD}"/>
              </a:ext>
            </a:extLst>
          </p:cNvPr>
          <p:cNvSpPr>
            <a:spLocks noGrp="1"/>
          </p:cNvSpPr>
          <p:nvPr/>
        </p:nvSpPr>
        <p:spPr>
          <a:xfrm>
            <a:off x="411480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15513" b="15513"/>
          <a:stretch>
            <a:fillRect/>
          </a:stretch>
        </p:blipFill>
        <p:spPr>
          <a:xfrm>
            <a:off x="4038600" y="1581150"/>
            <a:ext cx="2381250" cy="219075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B992B17-34C3-4ECA-BA27-C826A70E745D}"/>
              </a:ext>
            </a:extLst>
          </p:cNvPr>
          <p:cNvSpPr>
            <a:spLocks noGrp="1"/>
          </p:cNvSpPr>
          <p:nvPr/>
        </p:nvSpPr>
        <p:spPr>
          <a:xfrm>
            <a:off x="403860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CFE4AF2-8845-41AE-BAB2-CD9BD17EB95C}"/>
              </a:ext>
            </a:extLst>
          </p:cNvPr>
          <p:cNvSpPr>
            <a:spLocks noGrp="1"/>
          </p:cNvSpPr>
          <p:nvPr/>
        </p:nvSpPr>
        <p:spPr>
          <a:xfrm>
            <a:off x="417195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连接/转轴细节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0BAE510-6613-4566-B904-F81822DDC4AD}"/>
              </a:ext>
            </a:extLst>
          </p:cNvPr>
          <p:cNvSpPr>
            <a:spLocks noGrp="1"/>
          </p:cNvSpPr>
          <p:nvPr/>
        </p:nvSpPr>
        <p:spPr>
          <a:xfrm>
            <a:off x="680085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15513" b="15513"/>
          <a:stretch>
            <a:fillRect/>
          </a:stretch>
        </p:blipFill>
        <p:spPr>
          <a:xfrm>
            <a:off x="6724650" y="1581150"/>
            <a:ext cx="2381250" cy="21907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9F5CFB31-C8CB-4233-8AC4-3733A9EA01A8}"/>
              </a:ext>
            </a:extLst>
          </p:cNvPr>
          <p:cNvSpPr>
            <a:spLocks noGrp="1"/>
          </p:cNvSpPr>
          <p:nvPr/>
        </p:nvSpPr>
        <p:spPr>
          <a:xfrm>
            <a:off x="672465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BA6739-3DAD-4988-90EB-8800E3172788}"/>
              </a:ext>
            </a:extLst>
          </p:cNvPr>
          <p:cNvSpPr>
            <a:spLocks noGrp="1"/>
          </p:cNvSpPr>
          <p:nvPr/>
        </p:nvSpPr>
        <p:spPr>
          <a:xfrm>
            <a:off x="685800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投射碗固定细节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EFDD91F-5C98-4D84-98B5-3D40EB3D9384}"/>
              </a:ext>
            </a:extLst>
          </p:cNvPr>
          <p:cNvSpPr>
            <a:spLocks noGrp="1"/>
          </p:cNvSpPr>
          <p:nvPr/>
        </p:nvSpPr>
        <p:spPr>
          <a:xfrm>
            <a:off x="9391650" y="1581150"/>
            <a:ext cx="1866900" cy="2190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303DD92-82BB-4F8C-A493-C1D80D1167DF}"/>
              </a:ext>
            </a:extLst>
          </p:cNvPr>
          <p:cNvSpPr>
            <a:spLocks noGrp="1"/>
          </p:cNvSpPr>
          <p:nvPr/>
        </p:nvSpPr>
        <p:spPr>
          <a:xfrm>
            <a:off x="9391650" y="1581150"/>
            <a:ext cx="57150" cy="21907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A2D7517-267C-48F9-BCC7-BD0480D029C6}"/>
              </a:ext>
            </a:extLst>
          </p:cNvPr>
          <p:cNvSpPr>
            <a:spLocks noGrp="1"/>
          </p:cNvSpPr>
          <p:nvPr/>
        </p:nvSpPr>
        <p:spPr>
          <a:xfrm>
            <a:off x="9582150" y="1724025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rPr>
              <a:t>主要问题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C3D3138-2D04-487F-A33A-B6617D4C2CFA}"/>
              </a:ext>
            </a:extLst>
          </p:cNvPr>
          <p:cNvSpPr>
            <a:spLocks noGrp="1"/>
          </p:cNvSpPr>
          <p:nvPr/>
        </p:nvSpPr>
        <p:spPr>
          <a:xfrm>
            <a:off x="9582150" y="2019300"/>
            <a:ext cx="1543050" cy="1581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力臂过长；初始角度考虑不够充分；下方预留空间不足，需要人工辅助；碗与杆几乎平行；部分连接处固定不够稳定。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75ED93-60CF-4409-B2EA-B863682ED616}"/>
              </a:ext>
            </a:extLst>
          </p:cNvPr>
          <p:cNvSpPr>
            <a:spLocks noGrp="1"/>
          </p:cNvSpPr>
          <p:nvPr/>
        </p:nvSpPr>
        <p:spPr>
          <a:xfrm>
            <a:off x="628650" y="4152900"/>
            <a:ext cx="20955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评价维度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24EAFEB-E51A-4581-A856-E5BC90997818}"/>
              </a:ext>
            </a:extLst>
          </p:cNvPr>
          <p:cNvSpPr>
            <a:spLocks noGrp="1"/>
          </p:cNvSpPr>
          <p:nvPr/>
        </p:nvSpPr>
        <p:spPr>
          <a:xfrm>
            <a:off x="6286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C006D35-0387-4395-B62F-147DC273C6DA}"/>
              </a:ext>
            </a:extLst>
          </p:cNvPr>
          <p:cNvSpPr>
            <a:spLocks noGrp="1"/>
          </p:cNvSpPr>
          <p:nvPr/>
        </p:nvSpPr>
        <p:spPr>
          <a:xfrm>
            <a:off x="628650" y="4629150"/>
            <a:ext cx="1924050" cy="571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FE4D52B-FE0F-40CC-8BC8-16BDE0AF1D9A}"/>
              </a:ext>
            </a:extLst>
          </p:cNvPr>
          <p:cNvSpPr>
            <a:spLocks noGrp="1"/>
          </p:cNvSpPr>
          <p:nvPr/>
        </p:nvSpPr>
        <p:spPr>
          <a:xfrm>
            <a:off x="7810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rPr>
              <a:t>新颖性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C7CEED3-7D4B-4DCD-92EC-0B5F47496722}"/>
              </a:ext>
            </a:extLst>
          </p:cNvPr>
          <p:cNvSpPr>
            <a:spLocks noGrp="1"/>
          </p:cNvSpPr>
          <p:nvPr/>
        </p:nvSpPr>
        <p:spPr>
          <a:xfrm>
            <a:off x="7810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常见材料做投石机，生活化特点明显。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231EAA7-0E69-45DC-8BAC-C9B95A5EB7D8}"/>
              </a:ext>
            </a:extLst>
          </p:cNvPr>
          <p:cNvSpPr>
            <a:spLocks noGrp="1"/>
          </p:cNvSpPr>
          <p:nvPr/>
        </p:nvSpPr>
        <p:spPr>
          <a:xfrm>
            <a:off x="27622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ACF074B-CCFE-4071-8C7D-2CFCA828E6D5}"/>
              </a:ext>
            </a:extLst>
          </p:cNvPr>
          <p:cNvSpPr>
            <a:spLocks noGrp="1"/>
          </p:cNvSpPr>
          <p:nvPr/>
        </p:nvSpPr>
        <p:spPr>
          <a:xfrm>
            <a:off x="2762250" y="4629150"/>
            <a:ext cx="1924050" cy="571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8E13980-0C90-4D0D-8220-24EB02508774}"/>
              </a:ext>
            </a:extLst>
          </p:cNvPr>
          <p:cNvSpPr>
            <a:spLocks noGrp="1"/>
          </p:cNvSpPr>
          <p:nvPr/>
        </p:nvSpPr>
        <p:spPr>
          <a:xfrm>
            <a:off x="29146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有效性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1D501A4-0F7E-42D0-A660-58E51EA21D3F}"/>
              </a:ext>
            </a:extLst>
          </p:cNvPr>
          <p:cNvSpPr>
            <a:spLocks noGrp="1"/>
          </p:cNvSpPr>
          <p:nvPr/>
        </p:nvSpPr>
        <p:spPr>
          <a:xfrm>
            <a:off x="29146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能体现基本原理，但投射效果仍需提升。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8DDC6F4-4D96-431B-AF04-848D1F6F80ED}"/>
              </a:ext>
            </a:extLst>
          </p:cNvPr>
          <p:cNvSpPr>
            <a:spLocks noGrp="1"/>
          </p:cNvSpPr>
          <p:nvPr/>
        </p:nvSpPr>
        <p:spPr>
          <a:xfrm>
            <a:off x="48958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6A033C4-9A49-4049-8879-0BF9D8B10E5C}"/>
              </a:ext>
            </a:extLst>
          </p:cNvPr>
          <p:cNvSpPr>
            <a:spLocks noGrp="1"/>
          </p:cNvSpPr>
          <p:nvPr/>
        </p:nvSpPr>
        <p:spPr>
          <a:xfrm>
            <a:off x="4895850" y="4629150"/>
            <a:ext cx="1924050" cy="571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6476CCE-6BFC-4E99-B021-6DC50657C1DC}"/>
              </a:ext>
            </a:extLst>
          </p:cNvPr>
          <p:cNvSpPr>
            <a:spLocks noGrp="1"/>
          </p:cNvSpPr>
          <p:nvPr/>
        </p:nvSpPr>
        <p:spPr>
          <a:xfrm>
            <a:off x="50482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rPr>
              <a:t>优雅性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3C0CEC7-FA49-4FDC-A55C-A9653F320B3B}"/>
              </a:ext>
            </a:extLst>
          </p:cNvPr>
          <p:cNvSpPr>
            <a:spLocks noGrp="1"/>
          </p:cNvSpPr>
          <p:nvPr/>
        </p:nvSpPr>
        <p:spPr>
          <a:xfrm>
            <a:off x="50482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思路直接，结构细节和美观度需加强。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2907012-45A7-4871-A58F-3F8773CB6313}"/>
              </a:ext>
            </a:extLst>
          </p:cNvPr>
          <p:cNvSpPr>
            <a:spLocks noGrp="1"/>
          </p:cNvSpPr>
          <p:nvPr/>
        </p:nvSpPr>
        <p:spPr>
          <a:xfrm>
            <a:off x="70294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ED912B7-DA87-4B72-90F3-54A660A2A21F}"/>
              </a:ext>
            </a:extLst>
          </p:cNvPr>
          <p:cNvSpPr>
            <a:spLocks noGrp="1"/>
          </p:cNvSpPr>
          <p:nvPr/>
        </p:nvSpPr>
        <p:spPr>
          <a:xfrm>
            <a:off x="7029450" y="4629150"/>
            <a:ext cx="1924050" cy="571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7B8F367-79EE-446D-8B44-BF6959383C97}"/>
              </a:ext>
            </a:extLst>
          </p:cNvPr>
          <p:cNvSpPr>
            <a:spLocks noGrp="1"/>
          </p:cNvSpPr>
          <p:nvPr/>
        </p:nvSpPr>
        <p:spPr>
          <a:xfrm>
            <a:off x="71818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rPr>
              <a:t>独创性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4A52A94-5655-468C-A13A-527EEDA877AC}"/>
              </a:ext>
            </a:extLst>
          </p:cNvPr>
          <p:cNvSpPr>
            <a:spLocks noGrp="1"/>
          </p:cNvSpPr>
          <p:nvPr/>
        </p:nvSpPr>
        <p:spPr>
          <a:xfrm>
            <a:off x="71818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结合材料条件做了自己的设计调整。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228A671-4D30-4E36-AC37-637162ADA079}"/>
              </a:ext>
            </a:extLst>
          </p:cNvPr>
          <p:cNvSpPr>
            <a:spLocks noGrp="1"/>
          </p:cNvSpPr>
          <p:nvPr/>
        </p:nvSpPr>
        <p:spPr>
          <a:xfrm>
            <a:off x="91630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8A38532-A938-423D-A4B8-2C03881404BC}"/>
              </a:ext>
            </a:extLst>
          </p:cNvPr>
          <p:cNvSpPr>
            <a:spLocks noGrp="1"/>
          </p:cNvSpPr>
          <p:nvPr/>
        </p:nvSpPr>
        <p:spPr>
          <a:xfrm>
            <a:off x="9163050" y="4629150"/>
            <a:ext cx="1924050" cy="571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B8310E6-F8C7-497D-BAFC-EDB3814A2F29}"/>
              </a:ext>
            </a:extLst>
          </p:cNvPr>
          <p:cNvSpPr>
            <a:spLocks noGrp="1"/>
          </p:cNvSpPr>
          <p:nvPr/>
        </p:nvSpPr>
        <p:spPr>
          <a:xfrm>
            <a:off x="93154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创造性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EEBFD22-8FC2-4AD9-A5D8-7C806DF8463D}"/>
              </a:ext>
            </a:extLst>
          </p:cNvPr>
          <p:cNvSpPr>
            <a:spLocks noGrp="1"/>
          </p:cNvSpPr>
          <p:nvPr/>
        </p:nvSpPr>
        <p:spPr>
          <a:xfrm>
            <a:off x="93154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53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能在实际条件下持续尝试和修正。</a:t>
            </a:r>
          </a:p>
        </p:txBody>
      </p:sp>
    </p:spTree>
    <p:extLst>
      <p:ext uri="{BB962C8B-B14F-4D97-AF65-F5344CB8AC3E}">
        <p14:creationId xmlns:p14="http://schemas.microsoft.com/office/powerpoint/2010/main" val="44488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69C8B5B6-E07B-4A6F-9BB9-5D5E7B5838A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AC8433-3BAE-48A1-8005-F59B5BCAE3A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57275CC-0FCD-45EE-8E2D-259FD2C91E4F}"/>
              </a:ext>
            </a:extLst>
          </p:cNvPr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66FE2E-1E77-4400-8622-759E3297F18D}"/>
              </a:ext>
            </a:extLst>
          </p:cNvPr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工程创新 · 第七周小型设计挑战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8A42AD-7796-4688-94CE-CD52925131AD}"/>
              </a:ext>
            </a:extLst>
          </p:cNvPr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FD3926C-8858-40A8-BBC6-A379BE4F57D4}"/>
              </a:ext>
            </a:extLst>
          </p:cNvPr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69AEBD-DE6F-48BD-B13F-01B271B029A7}"/>
              </a:ext>
            </a:extLst>
          </p:cNvPr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团队合作：做得好的地方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EDDDF3-683F-4A97-9077-87A480AF938A}"/>
              </a:ext>
            </a:extLst>
          </p:cNvPr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清晰分工让任务能推进，现场讨论让方案能继续变好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AD0840A-279C-4303-9B58-6ACF26BF61A7}"/>
              </a:ext>
            </a:extLst>
          </p:cNvPr>
          <p:cNvSpPr>
            <a:spLocks noGrp="1"/>
          </p:cNvSpPr>
          <p:nvPr/>
        </p:nvSpPr>
        <p:spPr>
          <a:xfrm>
            <a:off x="704850" y="1676400"/>
            <a:ext cx="327660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1740" b="1740"/>
          <a:stretch>
            <a:fillRect/>
          </a:stretch>
        </p:blipFill>
        <p:spPr>
          <a:xfrm>
            <a:off x="628650" y="1581150"/>
            <a:ext cx="3276600" cy="23812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BA082DE-0181-40D6-9F77-32FD4D1FEE3A}"/>
              </a:ext>
            </a:extLst>
          </p:cNvPr>
          <p:cNvSpPr>
            <a:spLocks noGrp="1"/>
          </p:cNvSpPr>
          <p:nvPr/>
        </p:nvSpPr>
        <p:spPr>
          <a:xfrm>
            <a:off x="628650" y="4038600"/>
            <a:ext cx="327660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47E6F8-CABA-40C7-94F9-901AB1052C00}"/>
              </a:ext>
            </a:extLst>
          </p:cNvPr>
          <p:cNvSpPr>
            <a:spLocks noGrp="1"/>
          </p:cNvSpPr>
          <p:nvPr/>
        </p:nvSpPr>
        <p:spPr>
          <a:xfrm>
            <a:off x="762000" y="4095750"/>
            <a:ext cx="30099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材料准备与小组协作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0623EC-1D0C-4ABC-8D62-4BB5F8FB138E}"/>
              </a:ext>
            </a:extLst>
          </p:cNvPr>
          <p:cNvSpPr>
            <a:spLocks noGrp="1"/>
          </p:cNvSpPr>
          <p:nvPr/>
        </p:nvSpPr>
        <p:spPr>
          <a:xfrm>
            <a:off x="4248150" y="1676400"/>
            <a:ext cx="327660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1531" b="1531"/>
          <a:stretch>
            <a:fillRect/>
          </a:stretch>
        </p:blipFill>
        <p:spPr>
          <a:xfrm>
            <a:off x="4171950" y="1581150"/>
            <a:ext cx="3276600" cy="238125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74E17EA-AD48-468E-8A38-588FD5E4D6FB}"/>
              </a:ext>
            </a:extLst>
          </p:cNvPr>
          <p:cNvSpPr>
            <a:spLocks noGrp="1"/>
          </p:cNvSpPr>
          <p:nvPr/>
        </p:nvSpPr>
        <p:spPr>
          <a:xfrm>
            <a:off x="4171950" y="4038600"/>
            <a:ext cx="327660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B357CF-3958-4987-A0AA-8E331722935E}"/>
              </a:ext>
            </a:extLst>
          </p:cNvPr>
          <p:cNvSpPr>
            <a:spLocks noGrp="1"/>
          </p:cNvSpPr>
          <p:nvPr/>
        </p:nvSpPr>
        <p:spPr>
          <a:xfrm>
            <a:off x="4305300" y="4095750"/>
            <a:ext cx="30099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小组协作制作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FCF2075-8478-4C77-9035-6D102C6F8BB7}"/>
              </a:ext>
            </a:extLst>
          </p:cNvPr>
          <p:cNvSpPr>
            <a:spLocks noGrp="1"/>
          </p:cNvSpPr>
          <p:nvPr/>
        </p:nvSpPr>
        <p:spPr>
          <a:xfrm>
            <a:off x="628650" y="45720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A8031EA-6BBC-4B61-BFA6-0B64C0D32EF1}"/>
              </a:ext>
            </a:extLst>
          </p:cNvPr>
          <p:cNvSpPr>
            <a:spLocks noGrp="1"/>
          </p:cNvSpPr>
          <p:nvPr/>
        </p:nvSpPr>
        <p:spPr>
          <a:xfrm>
            <a:off x="628650" y="4572000"/>
            <a:ext cx="57150" cy="6667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37EF91D-3174-4386-B425-5791F7C3E451}"/>
              </a:ext>
            </a:extLst>
          </p:cNvPr>
          <p:cNvSpPr>
            <a:spLocks noGrp="1"/>
          </p:cNvSpPr>
          <p:nvPr/>
        </p:nvSpPr>
        <p:spPr>
          <a:xfrm>
            <a:off x="819150" y="46958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rPr>
              <a:t>分工明确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DFDE6BD-0848-47D7-A6A8-75C50C831626}"/>
              </a:ext>
            </a:extLst>
          </p:cNvPr>
          <p:cNvSpPr>
            <a:spLocks noGrp="1"/>
          </p:cNvSpPr>
          <p:nvPr/>
        </p:nvSpPr>
        <p:spPr>
          <a:xfrm>
            <a:off x="1924050" y="47148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6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PPT、材料、制作、演示、模型分析和方案修改都有对应负责人。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E9395AA-B06B-4816-B4F9-D807C5FC0CA7}"/>
              </a:ext>
            </a:extLst>
          </p:cNvPr>
          <p:cNvSpPr>
            <a:spLocks noGrp="1"/>
          </p:cNvSpPr>
          <p:nvPr/>
        </p:nvSpPr>
        <p:spPr>
          <a:xfrm>
            <a:off x="5981700" y="45720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5E1C87E-A0B0-48E5-8C2C-545B4EB867C0}"/>
              </a:ext>
            </a:extLst>
          </p:cNvPr>
          <p:cNvSpPr>
            <a:spLocks noGrp="1"/>
          </p:cNvSpPr>
          <p:nvPr/>
        </p:nvSpPr>
        <p:spPr>
          <a:xfrm>
            <a:off x="5981700" y="4572000"/>
            <a:ext cx="57150" cy="6667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3A1DECC-DDDB-49F3-BFD7-4A0D282FEA45}"/>
              </a:ext>
            </a:extLst>
          </p:cNvPr>
          <p:cNvSpPr>
            <a:spLocks noGrp="1"/>
          </p:cNvSpPr>
          <p:nvPr/>
        </p:nvSpPr>
        <p:spPr>
          <a:xfrm>
            <a:off x="6172200" y="46958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讨论积极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D2CD40A-6D26-4185-BADB-A60C51E56A67}"/>
              </a:ext>
            </a:extLst>
          </p:cNvPr>
          <p:cNvSpPr>
            <a:spLocks noGrp="1"/>
          </p:cNvSpPr>
          <p:nvPr/>
        </p:nvSpPr>
        <p:spPr>
          <a:xfrm>
            <a:off x="7277100" y="47148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6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围绕结构、材料选择、配重方式和演示效果多次交流。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CCD20E2-A0EC-42D2-A92C-351F1899A698}"/>
              </a:ext>
            </a:extLst>
          </p:cNvPr>
          <p:cNvSpPr>
            <a:spLocks noGrp="1"/>
          </p:cNvSpPr>
          <p:nvPr/>
        </p:nvSpPr>
        <p:spPr>
          <a:xfrm>
            <a:off x="628650" y="54483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02B3DB1-7012-4D3E-81E4-9570C99E379D}"/>
              </a:ext>
            </a:extLst>
          </p:cNvPr>
          <p:cNvSpPr>
            <a:spLocks noGrp="1"/>
          </p:cNvSpPr>
          <p:nvPr/>
        </p:nvSpPr>
        <p:spPr>
          <a:xfrm>
            <a:off x="628650" y="5448300"/>
            <a:ext cx="57150" cy="6667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36A694B-5B7C-44C7-942E-E67FFF3ECE78}"/>
              </a:ext>
            </a:extLst>
          </p:cNvPr>
          <p:cNvSpPr>
            <a:spLocks noGrp="1"/>
          </p:cNvSpPr>
          <p:nvPr/>
        </p:nvSpPr>
        <p:spPr>
          <a:xfrm>
            <a:off x="819150" y="55721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rPr>
              <a:t>协作落地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25902D5-5602-4D94-A3D3-D2351F4E925A}"/>
              </a:ext>
            </a:extLst>
          </p:cNvPr>
          <p:cNvSpPr>
            <a:spLocks noGrp="1"/>
          </p:cNvSpPr>
          <p:nvPr/>
        </p:nvSpPr>
        <p:spPr>
          <a:xfrm>
            <a:off x="1924050" y="55911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6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材料准备、现场制作和实验演示能互相配合推进。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F479315-FF17-4D8C-8E93-B701250D9381}"/>
              </a:ext>
            </a:extLst>
          </p:cNvPr>
          <p:cNvSpPr>
            <a:spLocks noGrp="1"/>
          </p:cNvSpPr>
          <p:nvPr/>
        </p:nvSpPr>
        <p:spPr>
          <a:xfrm>
            <a:off x="5981700" y="54483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F569463-D5D7-4B30-802E-60033729EBBA}"/>
              </a:ext>
            </a:extLst>
          </p:cNvPr>
          <p:cNvSpPr>
            <a:spLocks noGrp="1"/>
          </p:cNvSpPr>
          <p:nvPr/>
        </p:nvSpPr>
        <p:spPr>
          <a:xfrm>
            <a:off x="5981700" y="5448300"/>
            <a:ext cx="57150" cy="6667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80C1150-68C4-4273-B96B-5CD84EABDB75}"/>
              </a:ext>
            </a:extLst>
          </p:cNvPr>
          <p:cNvSpPr>
            <a:spLocks noGrp="1"/>
          </p:cNvSpPr>
          <p:nvPr/>
        </p:nvSpPr>
        <p:spPr>
          <a:xfrm>
            <a:off x="6172200" y="55721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及时修正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4ACC13F-FBB8-4D99-ACF3-5AE0731C161A}"/>
              </a:ext>
            </a:extLst>
          </p:cNvPr>
          <p:cNvSpPr>
            <a:spLocks noGrp="1"/>
          </p:cNvSpPr>
          <p:nvPr/>
        </p:nvSpPr>
        <p:spPr>
          <a:xfrm>
            <a:off x="7277100" y="55911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65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发现问题后能够提出看法，并一起寻找改进办法。</a:t>
            </a:r>
          </a:p>
        </p:txBody>
      </p:sp>
    </p:spTree>
    <p:extLst>
      <p:ext uri="{BB962C8B-B14F-4D97-AF65-F5344CB8AC3E}">
        <p14:creationId xmlns:p14="http://schemas.microsoft.com/office/powerpoint/2010/main" val="210080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E7A5B5E0-91C9-475A-A2F3-6FA852FD6BC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DC9ACCB-B9FC-422B-BD2F-2AF047E9FA8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E6DFEFE-D15A-4C54-A862-6AA581BE23D2}"/>
              </a:ext>
            </a:extLst>
          </p:cNvPr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3D309B-24F7-4A23-BDAA-66F425968AA0}"/>
              </a:ext>
            </a:extLst>
          </p:cNvPr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50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工程创新 · 第七周小型设计挑战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DB61E2-57C3-4E49-87C5-F52F6740FCC0}"/>
              </a:ext>
            </a:extLst>
          </p:cNvPr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05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62E7C7-AE2D-49BC-B309-518108BD94A5}"/>
              </a:ext>
            </a:extLst>
          </p:cNvPr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39436A-32C3-4874-A7B8-87F72B4595CD}"/>
              </a:ext>
            </a:extLst>
          </p:cNvPr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550" b="1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团队合作：还需要改进的地方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1B47FB-5F66-42A3-BF6F-6B3C925D4594}"/>
              </a:ext>
            </a:extLst>
          </p:cNvPr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0">
                <a:solidFill>
                  <a:srgbClr val="5D6977"/>
                </a:solidFill>
                <a:latin typeface="Microsoft YaHei"/>
                <a:ea typeface="Microsoft YaHei"/>
                <a:cs typeface="Microsoft YaHei"/>
              </a:rPr>
              <a:t>把问题变成下一轮设计输入，作品才会更可靠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D0FD4A-BA64-4B0B-9F44-18E820FC4BE7}"/>
              </a:ext>
            </a:extLst>
          </p:cNvPr>
          <p:cNvSpPr>
            <a:spLocks noGrp="1"/>
          </p:cNvSpPr>
          <p:nvPr/>
        </p:nvSpPr>
        <p:spPr>
          <a:xfrm>
            <a:off x="704850" y="1676400"/>
            <a:ext cx="31051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23553" b="23553"/>
          <a:stretch>
            <a:fillRect/>
          </a:stretch>
        </p:blipFill>
        <p:spPr>
          <a:xfrm>
            <a:off x="628650" y="1581150"/>
            <a:ext cx="3105150" cy="21907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E76152-4626-470C-AF48-DBE3C7072646}"/>
              </a:ext>
            </a:extLst>
          </p:cNvPr>
          <p:cNvSpPr>
            <a:spLocks noGrp="1"/>
          </p:cNvSpPr>
          <p:nvPr/>
        </p:nvSpPr>
        <p:spPr>
          <a:xfrm>
            <a:off x="628650" y="3848100"/>
            <a:ext cx="31051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08DA83-B0FE-4963-8379-5320FB2281B4}"/>
              </a:ext>
            </a:extLst>
          </p:cNvPr>
          <p:cNvSpPr>
            <a:spLocks noGrp="1"/>
          </p:cNvSpPr>
          <p:nvPr/>
        </p:nvSpPr>
        <p:spPr>
          <a:xfrm>
            <a:off x="762000" y="3905250"/>
            <a:ext cx="28384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模型分析与调整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709A54-8AC9-4096-918D-C13788082663}"/>
              </a:ext>
            </a:extLst>
          </p:cNvPr>
          <p:cNvSpPr>
            <a:spLocks noGrp="1"/>
          </p:cNvSpPr>
          <p:nvPr/>
        </p:nvSpPr>
        <p:spPr>
          <a:xfrm>
            <a:off x="411480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15513" b="15513"/>
          <a:stretch>
            <a:fillRect/>
          </a:stretch>
        </p:blipFill>
        <p:spPr>
          <a:xfrm>
            <a:off x="4038600" y="1581150"/>
            <a:ext cx="2381250" cy="219075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8B89B20-96F6-427A-947C-DFFFA84350ED}"/>
              </a:ext>
            </a:extLst>
          </p:cNvPr>
          <p:cNvSpPr>
            <a:spLocks noGrp="1"/>
          </p:cNvSpPr>
          <p:nvPr/>
        </p:nvSpPr>
        <p:spPr>
          <a:xfrm>
            <a:off x="403860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509EC26-0905-459F-B0BC-5994976DC915}"/>
              </a:ext>
            </a:extLst>
          </p:cNvPr>
          <p:cNvSpPr>
            <a:spLocks noGrp="1"/>
          </p:cNvSpPr>
          <p:nvPr/>
        </p:nvSpPr>
        <p:spPr>
          <a:xfrm>
            <a:off x="417195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连接/转轴细节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0B0B466-3DD7-4ECD-BAC0-5201FDF9B621}"/>
              </a:ext>
            </a:extLst>
          </p:cNvPr>
          <p:cNvSpPr>
            <a:spLocks noGrp="1"/>
          </p:cNvSpPr>
          <p:nvPr/>
        </p:nvSpPr>
        <p:spPr>
          <a:xfrm>
            <a:off x="680085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15513" b="15513"/>
          <a:stretch>
            <a:fillRect/>
          </a:stretch>
        </p:blipFill>
        <p:spPr>
          <a:xfrm>
            <a:off x="6724650" y="1581150"/>
            <a:ext cx="2381250" cy="21907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E031F77-998F-41FB-89EA-671621B319DA}"/>
              </a:ext>
            </a:extLst>
          </p:cNvPr>
          <p:cNvSpPr>
            <a:spLocks noGrp="1"/>
          </p:cNvSpPr>
          <p:nvPr/>
        </p:nvSpPr>
        <p:spPr>
          <a:xfrm>
            <a:off x="672465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44C95D-1E87-4879-9246-AD6BC62DFACF}"/>
              </a:ext>
            </a:extLst>
          </p:cNvPr>
          <p:cNvSpPr>
            <a:spLocks noGrp="1"/>
          </p:cNvSpPr>
          <p:nvPr/>
        </p:nvSpPr>
        <p:spPr>
          <a:xfrm>
            <a:off x="685800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900" b="0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投射碗固定细节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34DBE81-B326-43B5-8D3E-4F961C238967}"/>
              </a:ext>
            </a:extLst>
          </p:cNvPr>
          <p:cNvSpPr>
            <a:spLocks noGrp="1"/>
          </p:cNvSpPr>
          <p:nvPr/>
        </p:nvSpPr>
        <p:spPr>
          <a:xfrm>
            <a:off x="9391650" y="1581150"/>
            <a:ext cx="1866900" cy="2190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DD56759-B6B9-48FE-A22E-E763743956DC}"/>
              </a:ext>
            </a:extLst>
          </p:cNvPr>
          <p:cNvSpPr>
            <a:spLocks noGrp="1"/>
          </p:cNvSpPr>
          <p:nvPr/>
        </p:nvSpPr>
        <p:spPr>
          <a:xfrm>
            <a:off x="9391650" y="1581150"/>
            <a:ext cx="57150" cy="21907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9EA4608-76E0-46D1-9FF2-9C853F1A61AC}"/>
              </a:ext>
            </a:extLst>
          </p:cNvPr>
          <p:cNvSpPr>
            <a:spLocks noGrp="1"/>
          </p:cNvSpPr>
          <p:nvPr/>
        </p:nvSpPr>
        <p:spPr>
          <a:xfrm>
            <a:off x="9582150" y="1724025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rPr>
              <a:t>前期设计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C08E138-24A9-4FFE-AD84-AC336E6F77FB}"/>
              </a:ext>
            </a:extLst>
          </p:cNvPr>
          <p:cNvSpPr>
            <a:spLocks noGrp="1"/>
          </p:cNvSpPr>
          <p:nvPr/>
        </p:nvSpPr>
        <p:spPr>
          <a:xfrm>
            <a:off x="9582150" y="2019300"/>
            <a:ext cx="1543050" cy="1581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需要提前考虑力臂长度、杆件角度、下方操作空间和投射碗角度，减少后期被动调整。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F1D4A6B-DAC6-45FF-BB37-C7806E5E9761}"/>
              </a:ext>
            </a:extLst>
          </p:cNvPr>
          <p:cNvSpPr>
            <a:spLocks noGrp="1"/>
          </p:cNvSpPr>
          <p:nvPr/>
        </p:nvSpPr>
        <p:spPr>
          <a:xfrm>
            <a:off x="6286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FF74CF4-ABC6-493A-8715-BC2DF4AE149C}"/>
              </a:ext>
            </a:extLst>
          </p:cNvPr>
          <p:cNvSpPr>
            <a:spLocks noGrp="1"/>
          </p:cNvSpPr>
          <p:nvPr/>
        </p:nvSpPr>
        <p:spPr>
          <a:xfrm>
            <a:off x="628650" y="4400550"/>
            <a:ext cx="57150" cy="10668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1C4721E-B473-4040-B6AA-DB181D5AC20F}"/>
              </a:ext>
            </a:extLst>
          </p:cNvPr>
          <p:cNvSpPr>
            <a:spLocks noGrp="1"/>
          </p:cNvSpPr>
          <p:nvPr/>
        </p:nvSpPr>
        <p:spPr>
          <a:xfrm>
            <a:off x="8191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2F5F73"/>
                </a:solidFill>
                <a:latin typeface="Microsoft YaHei"/>
                <a:ea typeface="Microsoft YaHei"/>
                <a:cs typeface="Microsoft YaHei"/>
              </a:rPr>
              <a:t>模型与现实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016A23-6875-4DB6-B01E-FFF5B6C3E77A}"/>
              </a:ext>
            </a:extLst>
          </p:cNvPr>
          <p:cNvSpPr>
            <a:spLocks noGrp="1"/>
          </p:cNvSpPr>
          <p:nvPr/>
        </p:nvSpPr>
        <p:spPr>
          <a:xfrm>
            <a:off x="8191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数学模型不能停留在理想状态，需要通过更多实验验证，让计算结果和实际制作互相校正。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F03E586-90C2-4E8A-908C-2A3C937E8478}"/>
              </a:ext>
            </a:extLst>
          </p:cNvPr>
          <p:cNvSpPr>
            <a:spLocks noGrp="1"/>
          </p:cNvSpPr>
          <p:nvPr/>
        </p:nvSpPr>
        <p:spPr>
          <a:xfrm>
            <a:off x="41719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189FB25-D34C-44EA-A5B7-754220068E11}"/>
              </a:ext>
            </a:extLst>
          </p:cNvPr>
          <p:cNvSpPr>
            <a:spLocks noGrp="1"/>
          </p:cNvSpPr>
          <p:nvPr/>
        </p:nvSpPr>
        <p:spPr>
          <a:xfrm>
            <a:off x="4171950" y="4400550"/>
            <a:ext cx="57150" cy="10668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097266E-C9DF-473D-B2C5-1779A0985E62}"/>
              </a:ext>
            </a:extLst>
          </p:cNvPr>
          <p:cNvSpPr>
            <a:spLocks noGrp="1"/>
          </p:cNvSpPr>
          <p:nvPr/>
        </p:nvSpPr>
        <p:spPr>
          <a:xfrm>
            <a:off x="43624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B58A53"/>
                </a:solidFill>
                <a:latin typeface="Microsoft YaHei"/>
                <a:ea typeface="Microsoft YaHei"/>
                <a:cs typeface="Microsoft YaHei"/>
              </a:rPr>
              <a:t>结构加固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A4DBB4E-A18F-4BA8-AFBD-6C9E2F2595EA}"/>
              </a:ext>
            </a:extLst>
          </p:cNvPr>
          <p:cNvSpPr>
            <a:spLocks noGrp="1"/>
          </p:cNvSpPr>
          <p:nvPr/>
        </p:nvSpPr>
        <p:spPr>
          <a:xfrm>
            <a:off x="43624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连接处固定不稳定会影响整体强度，后续应优化绑扎、支撑和转轴固定方式。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2E4103A-FB19-43AF-A7F0-E561282D2980}"/>
              </a:ext>
            </a:extLst>
          </p:cNvPr>
          <p:cNvSpPr>
            <a:spLocks noGrp="1"/>
          </p:cNvSpPr>
          <p:nvPr/>
        </p:nvSpPr>
        <p:spPr>
          <a:xfrm>
            <a:off x="77152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C2018A3-60EC-4718-805C-C34BECA2686C}"/>
              </a:ext>
            </a:extLst>
          </p:cNvPr>
          <p:cNvSpPr>
            <a:spLocks noGrp="1"/>
          </p:cNvSpPr>
          <p:nvPr/>
        </p:nvSpPr>
        <p:spPr>
          <a:xfrm>
            <a:off x="7715250" y="4400550"/>
            <a:ext cx="57150" cy="106680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997B51C-AE82-41D3-831F-CE03B27DCC1B}"/>
              </a:ext>
            </a:extLst>
          </p:cNvPr>
          <p:cNvSpPr>
            <a:spLocks noGrp="1"/>
          </p:cNvSpPr>
          <p:nvPr/>
        </p:nvSpPr>
        <p:spPr>
          <a:xfrm>
            <a:off x="79057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1">
                <a:solidFill>
                  <a:srgbClr val="6D8B45"/>
                </a:solidFill>
                <a:latin typeface="Microsoft YaHei"/>
                <a:ea typeface="Microsoft YaHei"/>
                <a:cs typeface="Microsoft YaHei"/>
              </a:rPr>
              <a:t>持续测试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592382-2DF0-4E33-9579-82C661586FE2}"/>
              </a:ext>
            </a:extLst>
          </p:cNvPr>
          <p:cNvSpPr>
            <a:spLocks noGrp="1"/>
          </p:cNvSpPr>
          <p:nvPr/>
        </p:nvSpPr>
        <p:spPr>
          <a:xfrm>
            <a:off x="79057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088" b="0">
                <a:solidFill>
                  <a:srgbClr val="17212B"/>
                </a:solidFill>
                <a:latin typeface="Microsoft YaHei"/>
                <a:ea typeface="Microsoft YaHei"/>
                <a:cs typeface="Microsoft YaHei"/>
              </a:rPr>
              <a:t>每次调整都应记录效果，比较投射距离、稳定性和操作难度，形成更明确的改进依据。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5CBC401-410E-478F-A77A-BAF2456FD9CB}"/>
              </a:ext>
            </a:extLst>
          </p:cNvPr>
          <p:cNvSpPr>
            <a:spLocks noGrp="1"/>
          </p:cNvSpPr>
          <p:nvPr/>
        </p:nvSpPr>
        <p:spPr>
          <a:xfrm>
            <a:off x="628650" y="5867400"/>
            <a:ext cx="10420350" cy="3429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47979BD-2F53-4E9A-808E-01DFA56D545E}"/>
              </a:ext>
            </a:extLst>
          </p:cNvPr>
          <p:cNvSpPr>
            <a:spLocks noGrp="1"/>
          </p:cNvSpPr>
          <p:nvPr/>
        </p:nvSpPr>
        <p:spPr>
          <a:xfrm>
            <a:off x="857250" y="5953125"/>
            <a:ext cx="9906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12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本次收获：工程设计不是只有创意就够了，方案必须经过制作、测试和改进，才能真正变得可靠。</a:t>
            </a:r>
          </a:p>
        </p:txBody>
      </p:sp>
    </p:spTree>
    <p:extLst>
      <p:ext uri="{BB962C8B-B14F-4D97-AF65-F5344CB8AC3E}">
        <p14:creationId xmlns:p14="http://schemas.microsoft.com/office/powerpoint/2010/main" val="1696712196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292</Words>
  <Application>Microsoft Office PowerPoint</Application>
  <DocSecurity>0</DocSecurity>
  <PresentationFormat>宽屏</PresentationFormat>
  <Paragraphs>104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Microsoft YaHei</vt:lpstr>
      <vt:lpstr>Aptos</vt:lpstr>
      <vt:lpstr>Calibri</vt:lpstr>
      <vt:lpstr>ChatGPT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Yifei Chen</cp:lastModifiedBy>
  <cp:revision>2</cp:revision>
  <dcterms:created xsi:type="dcterms:W3CDTF">2026-05-19T09:39:41Z</dcterms:created>
  <dcterms:modified xsi:type="dcterms:W3CDTF">2026-05-19T10:03:50Z</dcterms:modified>
</cp:coreProperties>
</file>