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4" d="100"/>
          <a:sy n="104" d="100"/>
        </p:scale>
        <p:origin x="2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66.xml"/><Relationship Id="rId7" Type="http://schemas.openxmlformats.org/officeDocument/2006/relationships/tags" Target="../tags/tag7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image" Target="../media/image4.png"/><Relationship Id="rId5" Type="http://schemas.openxmlformats.org/officeDocument/2006/relationships/tags" Target="../tags/tag6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67.xml"/><Relationship Id="rId9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7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75.xml"/><Relationship Id="rId10" Type="http://schemas.openxmlformats.org/officeDocument/2006/relationships/image" Target="../media/image4.png"/><Relationship Id="rId4" Type="http://schemas.openxmlformats.org/officeDocument/2006/relationships/tags" Target="../tags/tag74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file:///C:\Users\1V994W2\PycharmProjects\PPT_Background_Generation/pic_temp/pic_half_left.png" TargetMode="External"/><Relationship Id="rId5" Type="http://schemas.openxmlformats.org/officeDocument/2006/relationships/tags" Target="../tags/tag81.xml"/><Relationship Id="rId10" Type="http://schemas.openxmlformats.org/officeDocument/2006/relationships/image" Target="../media/image1.png"/><Relationship Id="rId4" Type="http://schemas.openxmlformats.org/officeDocument/2006/relationships/tags" Target="../tags/tag80.xml"/><Relationship Id="rId9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89.xml"/><Relationship Id="rId10" Type="http://schemas.openxmlformats.org/officeDocument/2006/relationships/image" Target="../media/image4.png"/><Relationship Id="rId4" Type="http://schemas.openxmlformats.org/officeDocument/2006/relationships/tags" Target="../tags/tag88.xml"/><Relationship Id="rId9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4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95.xml"/><Relationship Id="rId10" Type="http://schemas.openxmlformats.org/officeDocument/2006/relationships/image" Target="../media/image3.png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3.xml"/><Relationship Id="rId10" Type="http://schemas.openxmlformats.org/officeDocument/2006/relationships/image" Target="../media/image3.png"/><Relationship Id="rId4" Type="http://schemas.openxmlformats.org/officeDocument/2006/relationships/tags" Target="../tags/tag102.xml"/><Relationship Id="rId9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13" Type="http://schemas.openxmlformats.org/officeDocument/2006/relationships/image" Target="../media/image4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3.png"/><Relationship Id="rId5" Type="http://schemas.openxmlformats.org/officeDocument/2006/relationships/tags" Target="../tags/tag11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0.xml"/><Relationship Id="rId9" Type="http://schemas.openxmlformats.org/officeDocument/2006/relationships/tags" Target="../tags/tag11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4.pn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3.png"/><Relationship Id="rId5" Type="http://schemas.openxmlformats.org/officeDocument/2006/relationships/tags" Target="../tags/tag120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3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26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5" Type="http://schemas.openxmlformats.org/officeDocument/2006/relationships/image" Target="../media/image4.png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image" Target="../media/image4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40.xml"/><Relationship Id="rId10" Type="http://schemas.openxmlformats.org/officeDocument/2006/relationships/image" Target="../media/image3.png"/><Relationship Id="rId4" Type="http://schemas.openxmlformats.org/officeDocument/2006/relationships/tags" Target="../tags/tag139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file:///C:\Users\1V994W2\PycharmProjects\PPT_Background_Generation/pic_temp/pic_half_left.png" TargetMode="External"/><Relationship Id="rId5" Type="http://schemas.openxmlformats.org/officeDocument/2006/relationships/tags" Target="../tags/tag11.xml"/><Relationship Id="rId10" Type="http://schemas.openxmlformats.org/officeDocument/2006/relationships/image" Target="../media/image1.png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4.png"/><Relationship Id="rId5" Type="http://schemas.openxmlformats.org/officeDocument/2006/relationships/tags" Target="../tags/tag19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18.xml"/><Relationship Id="rId9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image" Target="file:///C:\Users\1V994W2\PycharmProjects\PPT_Background_Generation/pic_temp/pic_half_left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32.xml"/><Relationship Id="rId10" Type="http://schemas.openxmlformats.org/officeDocument/2006/relationships/image" Target="../media/image3.png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40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4.png"/><Relationship Id="rId5" Type="http://schemas.openxmlformats.org/officeDocument/2006/relationships/tags" Target="../tags/tag50.xml"/><Relationship Id="rId10" Type="http://schemas.openxmlformats.org/officeDocument/2006/relationships/image" Target="file:///C:\Users\1V994W2\Documents\Tencent%20Files\574576071\FileRecv\&#25340;&#35013;&#32032;&#26448;\&#31616;&#32422;&#21333;&#22270;-30\\07\subject_holdright_69,138,173_0_staid_full_0.png" TargetMode="External"/><Relationship Id="rId4" Type="http://schemas.openxmlformats.org/officeDocument/2006/relationships/tags" Target="../tags/tag49.xml"/><Relationship Id="rId9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4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0.xml"/><Relationship Id="rId10" Type="http://schemas.openxmlformats.org/officeDocument/2006/relationships/image" Target="../media/image3.png"/><Relationship Id="rId4" Type="http://schemas.openxmlformats.org/officeDocument/2006/relationships/tags" Target="../tags/tag59.xml"/><Relationship Id="rId9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3412490" y="2466975"/>
            <a:ext cx="5365750" cy="1398905"/>
          </a:xfrm>
        </p:spPr>
        <p:txBody>
          <a:bodyPr vert="horz" lIns="90000" tIns="46800" rIns="90000" bIns="0" rtlCol="0" anchor="b" anchorCtr="0">
            <a:normAutofit/>
          </a:bodyPr>
          <a:lstStyle>
            <a:lvl1pPr algn="dist">
              <a:defRPr lang="zh-CN" altLang="en-US" sz="8000" b="0" spc="1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/>
            <a:r>
              <a:rPr lang="zh-CN" altLang="en-US" dirty="0"/>
              <a:t>编辑标题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7"/>
            </p:custDataLst>
          </p:nvPr>
        </p:nvSpPr>
        <p:spPr>
          <a:xfrm>
            <a:off x="3413125" y="4204334"/>
            <a:ext cx="5365115" cy="788400"/>
          </a:xfr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2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单击此处编辑文本</a:t>
            </a:r>
          </a:p>
        </p:txBody>
      </p:sp>
      <p:cxnSp>
        <p:nvCxnSpPr>
          <p:cNvPr id="9" name="直接连接符 8"/>
          <p:cNvCxnSpPr/>
          <p:nvPr userDrawn="1">
            <p:custDataLst>
              <p:tags r:id="rId8"/>
            </p:custDataLst>
          </p:nvPr>
        </p:nvCxnSpPr>
        <p:spPr>
          <a:xfrm>
            <a:off x="3355340" y="4001135"/>
            <a:ext cx="548005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200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2"/>
            </p:custDataLst>
          </p:nvPr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3791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15" r:link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237797"/>
            <a:ext cx="1620202" cy="162020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00"/>
            <a:ext cx="1620202" cy="16111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1"/>
            </p:custDataLst>
          </p:nvPr>
        </p:nvPicPr>
        <p:blipFill>
          <a:blip r:embed="rId10" r:link="rId11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12" r:link="rId13" cstate="email"/>
          <a:stretch>
            <a:fillRect/>
          </a:stretch>
        </p:blipFill>
        <p:spPr>
          <a:xfrm>
            <a:off x="10105668" y="1397000"/>
            <a:ext cx="2086332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6"/>
            </p:custDataLst>
          </p:nvPr>
        </p:nvCxnSpPr>
        <p:spPr>
          <a:xfrm>
            <a:off x="3107055" y="4001135"/>
            <a:ext cx="597789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sz="quarter" idx="14" hasCustomPrompt="1"/>
            <p:custDataLst>
              <p:tags r:id="rId7"/>
            </p:custDataLst>
          </p:nvPr>
        </p:nvSpPr>
        <p:spPr>
          <a:xfrm>
            <a:off x="2921001" y="4194324"/>
            <a:ext cx="6350000" cy="494941"/>
          </a:xfrm>
          <a:prstGeom prst="rect">
            <a:avLst/>
          </a:prstGeom>
        </p:spPr>
        <p:txBody>
          <a:bodyPr vert="horz" wrap="square" lIns="90000" tIns="0" rIns="90000" bIns="46800" rtlCol="0" anchor="t" anchorCtr="0">
            <a:normAutofit/>
          </a:bodyPr>
          <a:lstStyle>
            <a:lvl1pPr marL="0" indent="0" algn="ctr">
              <a:buNone/>
              <a:defRPr lang="zh-CN" altLang="en-US" sz="20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4" name="标题 3"/>
          <p:cNvSpPr>
            <a:spLocks noGrp="1"/>
          </p:cNvSpPr>
          <p:nvPr>
            <p:ph type="ctrTitle" idx="15" hasCustomPrompt="1"/>
            <p:custDataLst>
              <p:tags r:id="rId8"/>
            </p:custDataLst>
          </p:nvPr>
        </p:nvSpPr>
        <p:spPr>
          <a:xfrm>
            <a:off x="2921000" y="2466975"/>
            <a:ext cx="6350000" cy="133096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dist">
              <a:defRPr lang="zh-CN" altLang="en-US" sz="7200" b="0" spc="-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pPr marL="0" lvl="0" algn="dist">
              <a:buClrTx/>
              <a:buSzTx/>
              <a:buFontTx/>
            </a:pPr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8" r:link="rId9" cstate="email"/>
          <a:stretch>
            <a:fillRect/>
          </a:stretch>
        </p:blipFill>
        <p:spPr>
          <a:xfrm>
            <a:off x="0" y="1397000"/>
            <a:ext cx="2086332" cy="406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50905" y="2273644"/>
            <a:ext cx="4837938" cy="1076568"/>
          </a:xfrm>
        </p:spPr>
        <p:txBody>
          <a:bodyPr lIns="91440" tIns="45720" rIns="91440" bIns="45720" anchor="b" anchorCtr="0">
            <a:normAutofit/>
          </a:bodyPr>
          <a:lstStyle>
            <a:lvl1pPr algn="l">
              <a:defRPr sz="6000" b="1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750900" y="3424785"/>
            <a:ext cx="4837938" cy="1258426"/>
          </a:xfrm>
        </p:spPr>
        <p:txBody>
          <a:bodyPr lIns="91440" tIns="45720" rIns="91440" bIns="4572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1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2"/>
            </p:custDataLst>
          </p:nvPr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1"/>
            </p:custDataLst>
          </p:nvPr>
        </p:nvPicPr>
        <p:blipFill>
          <a:blip r:embed="rId9" r:link="rId10" cstate="email"/>
          <a:stretch>
            <a:fillRect/>
          </a:stretch>
        </p:blipFill>
        <p:spPr>
          <a:xfrm>
            <a:off x="7498080" y="1291590"/>
            <a:ext cx="4389120" cy="427482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3"/>
            </p:custDataLst>
          </p:nvPr>
        </p:nvPicPr>
        <p:blipFill>
          <a:blip r:embed="rId11" r:link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1955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720090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7160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2026/5/20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2026/5/20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0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团队介绍：工程创新第二小组</a:t>
            </a: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智建2503班 · 简易投石机设计与制作</a:t>
            </a: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609600" y="1733550"/>
            <a:ext cx="4324350" cy="35623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>
            <a:spLocks noGrp="1"/>
          </p:cNvSpPr>
          <p:nvPr/>
        </p:nvSpPr>
        <p:spPr>
          <a:xfrm>
            <a:off x="914400" y="2095500"/>
            <a:ext cx="3619500" cy="1066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1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我们围绕第七周小型设计挑战，选择“投石机”作为主要设计方向。</a:t>
            </a:r>
          </a:p>
        </p:txBody>
      </p:sp>
      <p:sp>
        <p:nvSpPr>
          <p:cNvPr id="11" name="矩形 10"/>
          <p:cNvSpPr>
            <a:spLocks noGrp="1"/>
          </p:cNvSpPr>
          <p:nvPr/>
        </p:nvSpPr>
        <p:spPr>
          <a:xfrm>
            <a:off x="914400" y="3543300"/>
            <a:ext cx="876300" cy="38100"/>
          </a:xfrm>
          <a:prstGeom prst="rect">
            <a:avLst/>
          </a:prstGeom>
          <a:solidFill>
            <a:srgbClr val="D9C39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914400" y="3848100"/>
            <a:ext cx="3390900" cy="781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EAF1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0">
                <a:solidFill>
                  <a:srgbClr val="EAF1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目标：在有限材料和时间内，完成一个能够投射、便于演示、可持续改进的工程作品。</a:t>
            </a: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5314950" y="17335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椭圆 13"/>
          <p:cNvSpPr>
            <a:spLocks noGrp="1"/>
          </p:cNvSpPr>
          <p:nvPr/>
        </p:nvSpPr>
        <p:spPr>
          <a:xfrm>
            <a:off x="5505450" y="1943100"/>
            <a:ext cx="552450" cy="55245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6210300" y="19431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陈羿霏</a:t>
            </a: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210300" y="22383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 dirty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 </a:t>
            </a:r>
            <a:r>
              <a:rPr sz="1200" b="0" dirty="0" err="1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</a:t>
            </a:r>
            <a:endParaRPr sz="1200" b="0" dirty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lang="zh-CN" altLang="en-US" sz="120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风险</a:t>
            </a: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统计表整理</a:t>
            </a:r>
            <a:endParaRPr sz="1200" b="0" dirty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矩形 17"/>
          <p:cNvSpPr>
            <a:spLocks noGrp="1"/>
          </p:cNvSpPr>
          <p:nvPr/>
        </p:nvSpPr>
        <p:spPr>
          <a:xfrm>
            <a:off x="8343900" y="17335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椭圆 18"/>
          <p:cNvSpPr>
            <a:spLocks noGrp="1"/>
          </p:cNvSpPr>
          <p:nvPr/>
        </p:nvSpPr>
        <p:spPr>
          <a:xfrm>
            <a:off x="8534400" y="1943100"/>
            <a:ext cx="552450" cy="55245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Grp="1"/>
          </p:cNvSpPr>
          <p:nvPr/>
        </p:nvSpPr>
        <p:spPr>
          <a:xfrm>
            <a:off x="8639175" y="2133600"/>
            <a:ext cx="3429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sz="900" b="0" dirty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239250" y="19431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任厚谕</a:t>
            </a:r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9239250" y="22383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提供设计思路</a:t>
            </a: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发现并纠正问题</a:t>
            </a:r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5314950" y="29908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椭圆 23"/>
          <p:cNvSpPr>
            <a:spLocks noGrp="1"/>
          </p:cNvSpPr>
          <p:nvPr/>
        </p:nvSpPr>
        <p:spPr>
          <a:xfrm>
            <a:off x="5505450" y="3200400"/>
            <a:ext cx="552450" cy="55245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6210300" y="32004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罗瑞</a:t>
            </a:r>
          </a:p>
        </p:txBody>
      </p:sp>
      <p:sp>
        <p:nvSpPr>
          <p:cNvPr id="27" name="矩形 26"/>
          <p:cNvSpPr>
            <a:spLocks noGrp="1"/>
          </p:cNvSpPr>
          <p:nvPr/>
        </p:nvSpPr>
        <p:spPr>
          <a:xfrm>
            <a:off x="6210300" y="34956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作品制作</a:t>
            </a: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实验演示与材料筹备</a:t>
            </a:r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8343900" y="29908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椭圆 28"/>
          <p:cNvSpPr>
            <a:spLocks noGrp="1"/>
          </p:cNvSpPr>
          <p:nvPr/>
        </p:nvSpPr>
        <p:spPr>
          <a:xfrm>
            <a:off x="8534400" y="3200400"/>
            <a:ext cx="552450" cy="55245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8639175" y="3390900"/>
            <a:ext cx="3429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9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endParaRPr sz="900" b="0" dirty="0">
              <a:solidFill>
                <a:srgbClr val="5D6977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9239250" y="32004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柴宁宁</a:t>
            </a:r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9239250" y="34956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材料提供</a:t>
            </a: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制作协助与后续改正</a:t>
            </a: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5314950" y="42481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椭圆 33"/>
          <p:cNvSpPr>
            <a:spLocks noGrp="1"/>
          </p:cNvSpPr>
          <p:nvPr/>
        </p:nvSpPr>
        <p:spPr>
          <a:xfrm>
            <a:off x="5505450" y="4457700"/>
            <a:ext cx="552450" cy="55245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6210300" y="44577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陈邵泽</a:t>
            </a:r>
          </a:p>
        </p:txBody>
      </p:sp>
      <p:sp>
        <p:nvSpPr>
          <p:cNvPr id="37" name="矩形 36"/>
          <p:cNvSpPr>
            <a:spLocks noGrp="1"/>
          </p:cNvSpPr>
          <p:nvPr/>
        </p:nvSpPr>
        <p:spPr>
          <a:xfrm>
            <a:off x="6210300" y="47529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数学模型分析</a:t>
            </a: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可行性计算</a:t>
            </a:r>
          </a:p>
        </p:txBody>
      </p:sp>
      <p:sp>
        <p:nvSpPr>
          <p:cNvPr id="38" name="矩形 37"/>
          <p:cNvSpPr>
            <a:spLocks noGrp="1"/>
          </p:cNvSpPr>
          <p:nvPr/>
        </p:nvSpPr>
        <p:spPr>
          <a:xfrm>
            <a:off x="8343900" y="4248150"/>
            <a:ext cx="2724150" cy="11049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椭圆 38"/>
          <p:cNvSpPr>
            <a:spLocks noGrp="1"/>
          </p:cNvSpPr>
          <p:nvPr/>
        </p:nvSpPr>
        <p:spPr>
          <a:xfrm>
            <a:off x="8534400" y="4457700"/>
            <a:ext cx="552450" cy="55245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11430">
            <a:solidFill>
              <a:srgbClr val="537E8F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矩形 40"/>
          <p:cNvSpPr>
            <a:spLocks noGrp="1"/>
          </p:cNvSpPr>
          <p:nvPr/>
        </p:nvSpPr>
        <p:spPr>
          <a:xfrm>
            <a:off x="9239250" y="4457700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薛俨凇</a:t>
            </a:r>
          </a:p>
        </p:txBody>
      </p:sp>
      <p:sp>
        <p:nvSpPr>
          <p:cNvPr id="42" name="矩形 41"/>
          <p:cNvSpPr>
            <a:spLocks noGrp="1"/>
          </p:cNvSpPr>
          <p:nvPr/>
        </p:nvSpPr>
        <p:spPr>
          <a:xfrm>
            <a:off x="9239250" y="4752975"/>
            <a:ext cx="15621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作品制作</a:t>
            </a:r>
          </a:p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0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实验演示和材料寻找</a:t>
            </a:r>
          </a:p>
        </p:txBody>
      </p:sp>
      <p:sp>
        <p:nvSpPr>
          <p:cNvPr id="43" name="矩形 42"/>
          <p:cNvSpPr>
            <a:spLocks noGrp="1"/>
          </p:cNvSpPr>
          <p:nvPr/>
        </p:nvSpPr>
        <p:spPr>
          <a:xfrm>
            <a:off x="609600" y="5619750"/>
            <a:ext cx="60960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800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分工清晰 · 协作制作 · 实验改进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设计挑战、方案与策略</a:t>
            </a: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把“做得出来”作为起点，再用实验反馈持续改进</a:t>
            </a:r>
          </a:p>
        </p:txBody>
      </p:sp>
      <p:sp>
        <p:nvSpPr>
          <p:cNvPr id="9" name="矩形: 圆角 8"/>
          <p:cNvSpPr>
            <a:spLocks noGrp="1"/>
          </p:cNvSpPr>
          <p:nvPr/>
        </p:nvSpPr>
        <p:spPr>
          <a:xfrm>
            <a:off x="628650" y="1581150"/>
            <a:ext cx="1066800" cy="285750"/>
          </a:xfrm>
          <a:prstGeom prst="roundRect">
            <a:avLst>
              <a:gd name="adj" fmla="val 26667"/>
            </a:avLst>
          </a:prstGeom>
          <a:solidFill>
            <a:srgbClr val="EEF3F6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矩形 9"/>
          <p:cNvSpPr>
            <a:spLocks noGrp="1"/>
          </p:cNvSpPr>
          <p:nvPr/>
        </p:nvSpPr>
        <p:spPr>
          <a:xfrm>
            <a:off x="762000" y="1628775"/>
            <a:ext cx="8001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核心挑战</a:t>
            </a:r>
          </a:p>
        </p:txBody>
      </p:sp>
      <p:sp>
        <p:nvSpPr>
          <p:cNvPr id="11" name="矩形 10"/>
          <p:cNvSpPr>
            <a:spLocks noGrp="1"/>
          </p:cNvSpPr>
          <p:nvPr/>
        </p:nvSpPr>
        <p:spPr>
          <a:xfrm>
            <a:off x="628650" y="2000250"/>
            <a:ext cx="4305300" cy="800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57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在有限材料和有限时间内，让结构完成投射动作，并尽可能提升稳定性、投射距离和实际可操作性。</a:t>
            </a:r>
          </a:p>
        </p:txBody>
      </p:sp>
      <p:sp>
        <p:nvSpPr>
          <p:cNvPr id="12" name="椭圆 11"/>
          <p:cNvSpPr>
            <a:spLocks noGrp="1"/>
          </p:cNvSpPr>
          <p:nvPr/>
        </p:nvSpPr>
        <p:spPr>
          <a:xfrm>
            <a:off x="742950" y="3181350"/>
            <a:ext cx="66675" cy="66675"/>
          </a:xfrm>
          <a:prstGeom prst="ellipse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914400" y="31051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主体材料选择竹子：轻、韧、易加工。</a:t>
            </a:r>
          </a:p>
        </p:txBody>
      </p:sp>
      <p:sp>
        <p:nvSpPr>
          <p:cNvPr id="14" name="椭圆 13"/>
          <p:cNvSpPr>
            <a:spLocks noGrp="1"/>
          </p:cNvSpPr>
          <p:nvPr/>
        </p:nvSpPr>
        <p:spPr>
          <a:xfrm>
            <a:off x="742950" y="3638550"/>
            <a:ext cx="66675" cy="66675"/>
          </a:xfrm>
          <a:prstGeom prst="ellipse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矩形 14"/>
          <p:cNvSpPr>
            <a:spLocks noGrp="1"/>
          </p:cNvSpPr>
          <p:nvPr/>
        </p:nvSpPr>
        <p:spPr>
          <a:xfrm>
            <a:off x="914400" y="35623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使用课本/纸箱作为配重，通过重力带动力臂运动。</a:t>
            </a:r>
          </a:p>
        </p:txBody>
      </p:sp>
      <p:sp>
        <p:nvSpPr>
          <p:cNvPr id="16" name="椭圆 15"/>
          <p:cNvSpPr>
            <a:spLocks noGrp="1"/>
          </p:cNvSpPr>
          <p:nvPr/>
        </p:nvSpPr>
        <p:spPr>
          <a:xfrm>
            <a:off x="742950" y="4095750"/>
            <a:ext cx="66675" cy="66675"/>
          </a:xfrm>
          <a:prstGeom prst="ellipse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914400" y="4019550"/>
            <a:ext cx="4381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方案不追求复杂结构，而强调低成本和可演示。</a:t>
            </a:r>
          </a:p>
        </p:txBody>
      </p:sp>
      <p:sp>
        <p:nvSpPr>
          <p:cNvPr id="18" name="矩形 17"/>
          <p:cNvSpPr>
            <a:spLocks noGrp="1"/>
          </p:cNvSpPr>
          <p:nvPr/>
        </p:nvSpPr>
        <p:spPr>
          <a:xfrm>
            <a:off x="628650" y="4762500"/>
            <a:ext cx="43053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矩形 18"/>
          <p:cNvSpPr>
            <a:spLocks noGrp="1"/>
          </p:cNvSpPr>
          <p:nvPr/>
        </p:nvSpPr>
        <p:spPr>
          <a:xfrm>
            <a:off x="628650" y="4762500"/>
            <a:ext cx="57150" cy="99060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Grp="1"/>
          </p:cNvSpPr>
          <p:nvPr/>
        </p:nvSpPr>
        <p:spPr>
          <a:xfrm>
            <a:off x="819150" y="4905375"/>
            <a:ext cx="39624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设计取向</a:t>
            </a: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819150" y="5200650"/>
            <a:ext cx="398145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先搭出基本功能，再根据演示效果调整力臂长度、连接方式和配重。</a:t>
            </a:r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5505450" y="1676400"/>
            <a:ext cx="337185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rcRect t="2928" b="2928"/>
          <a:stretch>
            <a:fillRect/>
          </a:stretch>
        </p:blipFill>
        <p:spPr>
          <a:xfrm>
            <a:off x="5429250" y="1581150"/>
            <a:ext cx="3371850" cy="2381250"/>
          </a:xfrm>
          <a:prstGeom prst="rect">
            <a:avLst/>
          </a:prstGeom>
        </p:spPr>
      </p:pic>
      <p:sp>
        <p:nvSpPr>
          <p:cNvPr id="24" name="矩形 23"/>
          <p:cNvSpPr>
            <a:spLocks noGrp="1"/>
          </p:cNvSpPr>
          <p:nvPr/>
        </p:nvSpPr>
        <p:spPr>
          <a:xfrm>
            <a:off x="5429250" y="4038600"/>
            <a:ext cx="33718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5562600" y="4095750"/>
            <a:ext cx="31051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整体方案：配重与投射臂</a:t>
            </a:r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9144000" y="1676400"/>
            <a:ext cx="219075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rcRect l="15513" r="15513"/>
          <a:stretch>
            <a:fillRect/>
          </a:stretch>
        </p:blipFill>
        <p:spPr>
          <a:xfrm>
            <a:off x="9067800" y="1581150"/>
            <a:ext cx="2190750" cy="2381250"/>
          </a:xfrm>
          <a:prstGeom prst="rect">
            <a:avLst/>
          </a:prstGeom>
        </p:spPr>
      </p:pic>
      <p:sp>
        <p:nvSpPr>
          <p:cNvPr id="28" name="矩形 27"/>
          <p:cNvSpPr>
            <a:spLocks noGrp="1"/>
          </p:cNvSpPr>
          <p:nvPr/>
        </p:nvSpPr>
        <p:spPr>
          <a:xfrm>
            <a:off x="9067800" y="4038600"/>
            <a:ext cx="21907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9201150" y="4095750"/>
            <a:ext cx="19240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制作过程</a:t>
            </a:r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54292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55626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01</a:t>
            </a:r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55626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废物利用</a:t>
            </a: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55626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>
            <a:spLocks noGrp="1"/>
          </p:cNvSpPr>
          <p:nvPr/>
        </p:nvSpPr>
        <p:spPr>
          <a:xfrm>
            <a:off x="55626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竹子、胶带、课本等生活材料降低成本。</a:t>
            </a:r>
          </a:p>
        </p:txBody>
      </p:sp>
      <p:sp>
        <p:nvSpPr>
          <p:cNvPr id="35" name="矩形 34"/>
          <p:cNvSpPr>
            <a:spLocks noGrp="1"/>
          </p:cNvSpPr>
          <p:nvPr/>
        </p:nvSpPr>
        <p:spPr>
          <a:xfrm>
            <a:off x="66103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67437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02</a:t>
            </a:r>
          </a:p>
        </p:txBody>
      </p:sp>
      <p:sp>
        <p:nvSpPr>
          <p:cNvPr id="37" name="矩形 36"/>
          <p:cNvSpPr>
            <a:spLocks noGrp="1"/>
          </p:cNvSpPr>
          <p:nvPr/>
        </p:nvSpPr>
        <p:spPr>
          <a:xfrm>
            <a:off x="67437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材料分析</a:t>
            </a:r>
          </a:p>
        </p:txBody>
      </p:sp>
      <p:sp>
        <p:nvSpPr>
          <p:cNvPr id="38" name="矩形 37"/>
          <p:cNvSpPr>
            <a:spLocks noGrp="1"/>
          </p:cNvSpPr>
          <p:nvPr/>
        </p:nvSpPr>
        <p:spPr>
          <a:xfrm>
            <a:off x="67437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/>
          <p:cNvSpPr>
            <a:spLocks noGrp="1"/>
          </p:cNvSpPr>
          <p:nvPr/>
        </p:nvSpPr>
        <p:spPr>
          <a:xfrm>
            <a:off x="67437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竹子较轻、韧性好，适合作为主体杆件。</a:t>
            </a:r>
          </a:p>
        </p:txBody>
      </p:sp>
      <p:sp>
        <p:nvSpPr>
          <p:cNvPr id="40" name="矩形 39"/>
          <p:cNvSpPr>
            <a:spLocks noGrp="1"/>
          </p:cNvSpPr>
          <p:nvPr/>
        </p:nvSpPr>
        <p:spPr>
          <a:xfrm>
            <a:off x="77914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矩形 40"/>
          <p:cNvSpPr>
            <a:spLocks noGrp="1"/>
          </p:cNvSpPr>
          <p:nvPr/>
        </p:nvSpPr>
        <p:spPr>
          <a:xfrm>
            <a:off x="79248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42" name="矩形 41"/>
          <p:cNvSpPr>
            <a:spLocks noGrp="1"/>
          </p:cNvSpPr>
          <p:nvPr/>
        </p:nvSpPr>
        <p:spPr>
          <a:xfrm>
            <a:off x="79248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灵活配重</a:t>
            </a:r>
          </a:p>
        </p:txBody>
      </p:sp>
      <p:sp>
        <p:nvSpPr>
          <p:cNvPr id="43" name="矩形 42"/>
          <p:cNvSpPr>
            <a:spLocks noGrp="1"/>
          </p:cNvSpPr>
          <p:nvPr/>
        </p:nvSpPr>
        <p:spPr>
          <a:xfrm>
            <a:off x="79248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矩形 43"/>
          <p:cNvSpPr>
            <a:spLocks noGrp="1"/>
          </p:cNvSpPr>
          <p:nvPr/>
        </p:nvSpPr>
        <p:spPr>
          <a:xfrm>
            <a:off x="79248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课本/纸箱配重便于根据效果调整重量。</a:t>
            </a:r>
          </a:p>
        </p:txBody>
      </p:sp>
      <p:sp>
        <p:nvSpPr>
          <p:cNvPr id="45" name="矩形 44"/>
          <p:cNvSpPr>
            <a:spLocks noGrp="1"/>
          </p:cNvSpPr>
          <p:nvPr/>
        </p:nvSpPr>
        <p:spPr>
          <a:xfrm>
            <a:off x="89725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矩形 45"/>
          <p:cNvSpPr>
            <a:spLocks noGrp="1"/>
          </p:cNvSpPr>
          <p:nvPr/>
        </p:nvSpPr>
        <p:spPr>
          <a:xfrm>
            <a:off x="91059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47" name="矩形 46"/>
          <p:cNvSpPr>
            <a:spLocks noGrp="1"/>
          </p:cNvSpPr>
          <p:nvPr/>
        </p:nvSpPr>
        <p:spPr>
          <a:xfrm>
            <a:off x="91059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边做边改</a:t>
            </a:r>
          </a:p>
        </p:txBody>
      </p:sp>
      <p:sp>
        <p:nvSpPr>
          <p:cNvPr id="48" name="矩形 47"/>
          <p:cNvSpPr>
            <a:spLocks noGrp="1"/>
          </p:cNvSpPr>
          <p:nvPr/>
        </p:nvSpPr>
        <p:spPr>
          <a:xfrm>
            <a:off x="91059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矩形 48"/>
          <p:cNvSpPr>
            <a:spLocks noGrp="1"/>
          </p:cNvSpPr>
          <p:nvPr/>
        </p:nvSpPr>
        <p:spPr>
          <a:xfrm>
            <a:off x="91059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围绕力臂、角度和连接稳定性持续修正。</a:t>
            </a:r>
          </a:p>
        </p:txBody>
      </p:sp>
      <p:sp>
        <p:nvSpPr>
          <p:cNvPr id="50" name="矩形 49"/>
          <p:cNvSpPr>
            <a:spLocks noGrp="1"/>
          </p:cNvSpPr>
          <p:nvPr/>
        </p:nvSpPr>
        <p:spPr>
          <a:xfrm>
            <a:off x="10153650" y="4400550"/>
            <a:ext cx="1123950" cy="11239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矩形 50"/>
          <p:cNvSpPr>
            <a:spLocks noGrp="1"/>
          </p:cNvSpPr>
          <p:nvPr/>
        </p:nvSpPr>
        <p:spPr>
          <a:xfrm>
            <a:off x="10287000" y="4524375"/>
            <a:ext cx="3619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B58A53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B58A53"/>
                </a:solidFill>
                <a:latin typeface="Aptos"/>
                <a:ea typeface="Aptos"/>
                <a:cs typeface="Aptos"/>
              </a:rPr>
              <a:t>05</a:t>
            </a:r>
          </a:p>
        </p:txBody>
      </p:sp>
      <p:sp>
        <p:nvSpPr>
          <p:cNvPr id="52" name="矩形 51"/>
          <p:cNvSpPr>
            <a:spLocks noGrp="1"/>
          </p:cNvSpPr>
          <p:nvPr/>
        </p:nvSpPr>
        <p:spPr>
          <a:xfrm>
            <a:off x="10287000" y="4752975"/>
            <a:ext cx="8763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团队讨论</a:t>
            </a:r>
          </a:p>
        </p:txBody>
      </p:sp>
      <p:sp>
        <p:nvSpPr>
          <p:cNvPr id="53" name="矩形 52"/>
          <p:cNvSpPr>
            <a:spLocks noGrp="1"/>
          </p:cNvSpPr>
          <p:nvPr/>
        </p:nvSpPr>
        <p:spPr>
          <a:xfrm>
            <a:off x="10287000" y="5029200"/>
            <a:ext cx="838200" cy="9525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矩形 53"/>
          <p:cNvSpPr>
            <a:spLocks noGrp="1"/>
          </p:cNvSpPr>
          <p:nvPr/>
        </p:nvSpPr>
        <p:spPr>
          <a:xfrm>
            <a:off x="10287000" y="5086350"/>
            <a:ext cx="8572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76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不同分工成员共同参与方案完善。</a:t>
            </a:r>
          </a:p>
        </p:txBody>
      </p:sp>
      <p:sp>
        <p:nvSpPr>
          <p:cNvPr id="55" name="矩形 54"/>
          <p:cNvSpPr>
            <a:spLocks noGrp="1"/>
          </p:cNvSpPr>
          <p:nvPr/>
        </p:nvSpPr>
        <p:spPr>
          <a:xfrm>
            <a:off x="5429250" y="5810250"/>
            <a:ext cx="5829300" cy="32385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矩形 55"/>
          <p:cNvSpPr>
            <a:spLocks noGrp="1"/>
          </p:cNvSpPr>
          <p:nvPr/>
        </p:nvSpPr>
        <p:spPr>
          <a:xfrm>
            <a:off x="5638800" y="5886450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关键词：竹子主体 · 课本配重 · 低成本材料 · 实验迭代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03</a:t>
            </a: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演示表现与评价</a:t>
            </a: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装置完成基本搭建，也暴露出结构与操作层面的改进点</a:t>
            </a: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704850" y="1676400"/>
            <a:ext cx="31051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23553" b="23553"/>
          <a:stretch>
            <a:fillRect/>
          </a:stretch>
        </p:blipFill>
        <p:spPr>
          <a:xfrm>
            <a:off x="628650" y="1581150"/>
            <a:ext cx="3105150" cy="2190750"/>
          </a:xfrm>
          <a:prstGeom prst="rect">
            <a:avLst/>
          </a:prstGeom>
        </p:spPr>
      </p:pic>
      <p:sp>
        <p:nvSpPr>
          <p:cNvPr id="11" name="矩形 10"/>
          <p:cNvSpPr>
            <a:spLocks noGrp="1"/>
          </p:cNvSpPr>
          <p:nvPr/>
        </p:nvSpPr>
        <p:spPr>
          <a:xfrm>
            <a:off x="628650" y="3848100"/>
            <a:ext cx="31051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762000" y="3905250"/>
            <a:ext cx="28384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黑板建模与演示分析</a:t>
            </a: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11480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15513" b="15513"/>
          <a:stretch>
            <a:fillRect/>
          </a:stretch>
        </p:blipFill>
        <p:spPr>
          <a:xfrm>
            <a:off x="4038600" y="1581150"/>
            <a:ext cx="2381250" cy="2190750"/>
          </a:xfrm>
          <a:prstGeom prst="rect">
            <a:avLst/>
          </a:prstGeom>
        </p:spPr>
      </p:pic>
      <p:sp>
        <p:nvSpPr>
          <p:cNvPr id="15" name="矩形 14"/>
          <p:cNvSpPr>
            <a:spLocks noGrp="1"/>
          </p:cNvSpPr>
          <p:nvPr/>
        </p:nvSpPr>
        <p:spPr>
          <a:xfrm>
            <a:off x="403860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417195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连接/转轴细节</a:t>
            </a: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80085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t="15513" b="15513"/>
          <a:stretch>
            <a:fillRect/>
          </a:stretch>
        </p:blipFill>
        <p:spPr>
          <a:xfrm>
            <a:off x="6724650" y="1581150"/>
            <a:ext cx="2381250" cy="2190750"/>
          </a:xfrm>
          <a:prstGeom prst="rect">
            <a:avLst/>
          </a:prstGeom>
        </p:spPr>
      </p:pic>
      <p:sp>
        <p:nvSpPr>
          <p:cNvPr id="19" name="矩形 18"/>
          <p:cNvSpPr>
            <a:spLocks noGrp="1"/>
          </p:cNvSpPr>
          <p:nvPr/>
        </p:nvSpPr>
        <p:spPr>
          <a:xfrm>
            <a:off x="672465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Grp="1"/>
          </p:cNvSpPr>
          <p:nvPr/>
        </p:nvSpPr>
        <p:spPr>
          <a:xfrm>
            <a:off x="685800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投射碗固定细节</a:t>
            </a: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391650" y="1581150"/>
            <a:ext cx="1866900" cy="2190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9391650" y="1581150"/>
            <a:ext cx="57150" cy="219075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9582150" y="1724025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主要问题</a:t>
            </a:r>
          </a:p>
        </p:txBody>
      </p:sp>
      <p:sp>
        <p:nvSpPr>
          <p:cNvPr id="24" name="矩形 23"/>
          <p:cNvSpPr>
            <a:spLocks noGrp="1"/>
          </p:cNvSpPr>
          <p:nvPr/>
        </p:nvSpPr>
        <p:spPr>
          <a:xfrm>
            <a:off x="9582150" y="2019300"/>
            <a:ext cx="1543050" cy="1581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力臂过长；初始角度考虑不够充分；下方预留空间不足，需要人工辅助；碗与杆几乎平行；部分连接处固定不够稳定。</a:t>
            </a: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628650" y="4152900"/>
            <a:ext cx="20955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8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80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评价维度</a:t>
            </a:r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6286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/>
          <p:cNvSpPr>
            <a:spLocks noGrp="1"/>
          </p:cNvSpPr>
          <p:nvPr/>
        </p:nvSpPr>
        <p:spPr>
          <a:xfrm>
            <a:off x="628650" y="4629150"/>
            <a:ext cx="1924050" cy="571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7810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新颖性</a:t>
            </a:r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7810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常见材料做投石机，生活化特点明显。</a:t>
            </a:r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27622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2762250" y="4629150"/>
            <a:ext cx="1924050" cy="571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29146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有效性</a:t>
            </a: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29146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能体现基本原理，但投射效果仍需提升。</a:t>
            </a:r>
          </a:p>
        </p:txBody>
      </p:sp>
      <p:sp>
        <p:nvSpPr>
          <p:cNvPr id="34" name="矩形 33"/>
          <p:cNvSpPr>
            <a:spLocks noGrp="1"/>
          </p:cNvSpPr>
          <p:nvPr/>
        </p:nvSpPr>
        <p:spPr>
          <a:xfrm>
            <a:off x="48958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>
            <a:spLocks noGrp="1"/>
          </p:cNvSpPr>
          <p:nvPr/>
        </p:nvSpPr>
        <p:spPr>
          <a:xfrm>
            <a:off x="4895850" y="4629150"/>
            <a:ext cx="1924050" cy="5715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50482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优雅性</a:t>
            </a:r>
          </a:p>
        </p:txBody>
      </p:sp>
      <p:sp>
        <p:nvSpPr>
          <p:cNvPr id="37" name="矩形 36"/>
          <p:cNvSpPr>
            <a:spLocks noGrp="1"/>
          </p:cNvSpPr>
          <p:nvPr/>
        </p:nvSpPr>
        <p:spPr>
          <a:xfrm>
            <a:off x="50482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思路直接，结构细节和美观度需加强。</a:t>
            </a:r>
          </a:p>
        </p:txBody>
      </p:sp>
      <p:sp>
        <p:nvSpPr>
          <p:cNvPr id="38" name="矩形 37"/>
          <p:cNvSpPr>
            <a:spLocks noGrp="1"/>
          </p:cNvSpPr>
          <p:nvPr/>
        </p:nvSpPr>
        <p:spPr>
          <a:xfrm>
            <a:off x="70294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矩形 38"/>
          <p:cNvSpPr>
            <a:spLocks noGrp="1"/>
          </p:cNvSpPr>
          <p:nvPr/>
        </p:nvSpPr>
        <p:spPr>
          <a:xfrm>
            <a:off x="7029450" y="4629150"/>
            <a:ext cx="1924050" cy="571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" name="矩形 39"/>
          <p:cNvSpPr>
            <a:spLocks noGrp="1"/>
          </p:cNvSpPr>
          <p:nvPr/>
        </p:nvSpPr>
        <p:spPr>
          <a:xfrm>
            <a:off x="71818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独创性</a:t>
            </a:r>
          </a:p>
        </p:txBody>
      </p:sp>
      <p:sp>
        <p:nvSpPr>
          <p:cNvPr id="41" name="矩形 40"/>
          <p:cNvSpPr>
            <a:spLocks noGrp="1"/>
          </p:cNvSpPr>
          <p:nvPr/>
        </p:nvSpPr>
        <p:spPr>
          <a:xfrm>
            <a:off x="71818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结合材料条件做了自己的设计调整。</a:t>
            </a:r>
          </a:p>
        </p:txBody>
      </p:sp>
      <p:sp>
        <p:nvSpPr>
          <p:cNvPr id="42" name="矩形 41"/>
          <p:cNvSpPr>
            <a:spLocks noGrp="1"/>
          </p:cNvSpPr>
          <p:nvPr/>
        </p:nvSpPr>
        <p:spPr>
          <a:xfrm>
            <a:off x="9163050" y="4629150"/>
            <a:ext cx="19240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矩形 42"/>
          <p:cNvSpPr>
            <a:spLocks noGrp="1"/>
          </p:cNvSpPr>
          <p:nvPr/>
        </p:nvSpPr>
        <p:spPr>
          <a:xfrm>
            <a:off x="9163050" y="4629150"/>
            <a:ext cx="1924050" cy="571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矩形 43"/>
          <p:cNvSpPr>
            <a:spLocks noGrp="1"/>
          </p:cNvSpPr>
          <p:nvPr/>
        </p:nvSpPr>
        <p:spPr>
          <a:xfrm>
            <a:off x="9315450" y="4819650"/>
            <a:ext cx="16192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创造性</a:t>
            </a:r>
          </a:p>
        </p:txBody>
      </p:sp>
      <p:sp>
        <p:nvSpPr>
          <p:cNvPr id="45" name="矩形 44"/>
          <p:cNvSpPr>
            <a:spLocks noGrp="1"/>
          </p:cNvSpPr>
          <p:nvPr/>
        </p:nvSpPr>
        <p:spPr>
          <a:xfrm>
            <a:off x="9315450" y="5124450"/>
            <a:ext cx="16002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5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能在实际条件下持续尝试和修正。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04</a:t>
            </a: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团队合作：做得好的地方</a:t>
            </a: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清晰分工让任务能推进，现场讨论让方案能继续变好</a:t>
            </a: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704850" y="1676400"/>
            <a:ext cx="327660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1740" b="1740"/>
          <a:stretch>
            <a:fillRect/>
          </a:stretch>
        </p:blipFill>
        <p:spPr>
          <a:xfrm>
            <a:off x="628650" y="1581150"/>
            <a:ext cx="3276600" cy="2381250"/>
          </a:xfrm>
          <a:prstGeom prst="rect">
            <a:avLst/>
          </a:prstGeom>
        </p:spPr>
      </p:pic>
      <p:sp>
        <p:nvSpPr>
          <p:cNvPr id="11" name="矩形 10"/>
          <p:cNvSpPr>
            <a:spLocks noGrp="1"/>
          </p:cNvSpPr>
          <p:nvPr/>
        </p:nvSpPr>
        <p:spPr>
          <a:xfrm>
            <a:off x="628650" y="4038600"/>
            <a:ext cx="327660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762000" y="4095750"/>
            <a:ext cx="30099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材料准备与小组协作</a:t>
            </a: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248150" y="1676400"/>
            <a:ext cx="3276600" cy="23812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1531" b="1531"/>
          <a:stretch>
            <a:fillRect/>
          </a:stretch>
        </p:blipFill>
        <p:spPr>
          <a:xfrm>
            <a:off x="4171950" y="1581150"/>
            <a:ext cx="3276600" cy="2381250"/>
          </a:xfrm>
          <a:prstGeom prst="rect">
            <a:avLst/>
          </a:prstGeom>
        </p:spPr>
      </p:pic>
      <p:sp>
        <p:nvSpPr>
          <p:cNvPr id="15" name="矩形 14"/>
          <p:cNvSpPr>
            <a:spLocks noGrp="1"/>
          </p:cNvSpPr>
          <p:nvPr/>
        </p:nvSpPr>
        <p:spPr>
          <a:xfrm>
            <a:off x="4171950" y="4038600"/>
            <a:ext cx="327660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4305300" y="4095750"/>
            <a:ext cx="30099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小组协作制作</a:t>
            </a: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628650" y="45720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628650" y="4572000"/>
            <a:ext cx="57150" cy="6667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819150" y="46958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350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分工明确</a:t>
            </a:r>
          </a:p>
        </p:txBody>
      </p:sp>
      <p:sp>
        <p:nvSpPr>
          <p:cNvPr id="24" name="矩形 23"/>
          <p:cNvSpPr>
            <a:spLocks noGrp="1"/>
          </p:cNvSpPr>
          <p:nvPr/>
        </p:nvSpPr>
        <p:spPr>
          <a:xfrm>
            <a:off x="1924050" y="47148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PPT、材料、制作、演示、模型分析和方案修改都有对应负责人。</a:t>
            </a: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5981700" y="45720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5981700" y="4572000"/>
            <a:ext cx="57150" cy="6667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/>
          <p:cNvSpPr>
            <a:spLocks noGrp="1"/>
          </p:cNvSpPr>
          <p:nvPr/>
        </p:nvSpPr>
        <p:spPr>
          <a:xfrm>
            <a:off x="6172200" y="46958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35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讨论积极</a:t>
            </a:r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7277100" y="47148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围绕结构、材料选择、配重方式和演示效果多次交流。</a:t>
            </a:r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628650" y="54483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628650" y="5448300"/>
            <a:ext cx="57150" cy="66675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819150" y="55721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350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协作落地</a:t>
            </a:r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1924050" y="55911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材料准备、现场制作和实验演示能互相配合推进。</a:t>
            </a: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5981700" y="5448300"/>
            <a:ext cx="4953000" cy="666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>
            <a:spLocks noGrp="1"/>
          </p:cNvSpPr>
          <p:nvPr/>
        </p:nvSpPr>
        <p:spPr>
          <a:xfrm>
            <a:off x="5981700" y="5448300"/>
            <a:ext cx="57150" cy="66675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>
            <a:spLocks noGrp="1"/>
          </p:cNvSpPr>
          <p:nvPr/>
        </p:nvSpPr>
        <p:spPr>
          <a:xfrm>
            <a:off x="6172200" y="5572125"/>
            <a:ext cx="104775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350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及时修正</a:t>
            </a:r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7277100" y="5591175"/>
            <a:ext cx="33909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65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发现问题后能够提出看法，并一起寻找改进办法。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CFD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>
            <a:spLocks noGrp="1"/>
          </p:cNvSpPr>
          <p:nvPr/>
        </p:nvSpPr>
        <p:spPr>
          <a:xfrm>
            <a:off x="0" y="0"/>
            <a:ext cx="12192000" cy="762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>
            <a:spLocks noGrp="1"/>
          </p:cNvSpPr>
          <p:nvPr/>
        </p:nvSpPr>
        <p:spPr>
          <a:xfrm>
            <a:off x="609600" y="419100"/>
            <a:ext cx="400050" cy="381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>
            <a:spLocks noGrp="1"/>
          </p:cNvSpPr>
          <p:nvPr/>
        </p:nvSpPr>
        <p:spPr>
          <a:xfrm>
            <a:off x="1066800" y="323850"/>
            <a:ext cx="51435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50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工程创新 · 第七周小型设计挑战</a:t>
            </a:r>
          </a:p>
        </p:txBody>
      </p:sp>
      <p:sp>
        <p:nvSpPr>
          <p:cNvPr id="5" name="矩形 4"/>
          <p:cNvSpPr>
            <a:spLocks noGrp="1"/>
          </p:cNvSpPr>
          <p:nvPr/>
        </p:nvSpPr>
        <p:spPr>
          <a:xfrm>
            <a:off x="11049000" y="6153150"/>
            <a:ext cx="5334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1200" b="1">
                <a:solidFill>
                  <a:srgbClr val="2F5F73"/>
                </a:solidFill>
                <a:latin typeface="Aptos"/>
                <a:ea typeface="Aptos"/>
                <a:cs typeface="Aptos"/>
              </a:defRPr>
            </a:pPr>
            <a:r>
              <a:rPr sz="1200" b="1">
                <a:solidFill>
                  <a:srgbClr val="2F5F73"/>
                </a:solidFill>
                <a:latin typeface="Aptos"/>
                <a:ea typeface="Aptos"/>
                <a:cs typeface="Aptos"/>
              </a:rPr>
              <a:t>05</a:t>
            </a:r>
          </a:p>
        </p:txBody>
      </p:sp>
      <p:sp>
        <p:nvSpPr>
          <p:cNvPr id="6" name="矩形 5"/>
          <p:cNvSpPr>
            <a:spLocks noGrp="1"/>
          </p:cNvSpPr>
          <p:nvPr/>
        </p:nvSpPr>
        <p:spPr>
          <a:xfrm>
            <a:off x="609600" y="6496050"/>
            <a:ext cx="10191750" cy="14288"/>
          </a:xfrm>
          <a:prstGeom prst="rect">
            <a:avLst/>
          </a:prstGeom>
          <a:solidFill>
            <a:srgbClr val="D5DEE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>
            <a:spLocks noGrp="1"/>
          </p:cNvSpPr>
          <p:nvPr/>
        </p:nvSpPr>
        <p:spPr>
          <a:xfrm>
            <a:off x="609600" y="704850"/>
            <a:ext cx="61912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2550" b="1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团队合作：还需要改进的地方</a:t>
            </a:r>
          </a:p>
        </p:txBody>
      </p:sp>
      <p:sp>
        <p:nvSpPr>
          <p:cNvPr id="8" name="矩形 7"/>
          <p:cNvSpPr>
            <a:spLocks noGrp="1"/>
          </p:cNvSpPr>
          <p:nvPr/>
        </p:nvSpPr>
        <p:spPr>
          <a:xfrm>
            <a:off x="628650" y="1257300"/>
            <a:ext cx="68580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0">
                <a:solidFill>
                  <a:srgbClr val="5D6977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把问题变成下一轮设计输入，作品才会更可靠</a:t>
            </a:r>
          </a:p>
        </p:txBody>
      </p:sp>
      <p:sp>
        <p:nvSpPr>
          <p:cNvPr id="9" name="矩形 8"/>
          <p:cNvSpPr>
            <a:spLocks noGrp="1"/>
          </p:cNvSpPr>
          <p:nvPr/>
        </p:nvSpPr>
        <p:spPr>
          <a:xfrm>
            <a:off x="704850" y="1676400"/>
            <a:ext cx="31051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t="23553" b="23553"/>
          <a:stretch>
            <a:fillRect/>
          </a:stretch>
        </p:blipFill>
        <p:spPr>
          <a:xfrm>
            <a:off x="628650" y="1581150"/>
            <a:ext cx="3105150" cy="2190750"/>
          </a:xfrm>
          <a:prstGeom prst="rect">
            <a:avLst/>
          </a:prstGeom>
        </p:spPr>
      </p:pic>
      <p:sp>
        <p:nvSpPr>
          <p:cNvPr id="11" name="矩形 10"/>
          <p:cNvSpPr>
            <a:spLocks noGrp="1"/>
          </p:cNvSpPr>
          <p:nvPr/>
        </p:nvSpPr>
        <p:spPr>
          <a:xfrm>
            <a:off x="628650" y="3848100"/>
            <a:ext cx="31051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矩形 11"/>
          <p:cNvSpPr>
            <a:spLocks noGrp="1"/>
          </p:cNvSpPr>
          <p:nvPr/>
        </p:nvSpPr>
        <p:spPr>
          <a:xfrm>
            <a:off x="762000" y="3905250"/>
            <a:ext cx="28384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模型分析与调整</a:t>
            </a:r>
          </a:p>
        </p:txBody>
      </p:sp>
      <p:sp>
        <p:nvSpPr>
          <p:cNvPr id="13" name="矩形 12"/>
          <p:cNvSpPr>
            <a:spLocks noGrp="1"/>
          </p:cNvSpPr>
          <p:nvPr/>
        </p:nvSpPr>
        <p:spPr>
          <a:xfrm>
            <a:off x="411480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rcRect t="15513" b="15513"/>
          <a:stretch>
            <a:fillRect/>
          </a:stretch>
        </p:blipFill>
        <p:spPr>
          <a:xfrm>
            <a:off x="4038600" y="1581150"/>
            <a:ext cx="2381250" cy="2190750"/>
          </a:xfrm>
          <a:prstGeom prst="rect">
            <a:avLst/>
          </a:prstGeom>
        </p:spPr>
      </p:pic>
      <p:sp>
        <p:nvSpPr>
          <p:cNvPr id="15" name="矩形 14"/>
          <p:cNvSpPr>
            <a:spLocks noGrp="1"/>
          </p:cNvSpPr>
          <p:nvPr/>
        </p:nvSpPr>
        <p:spPr>
          <a:xfrm>
            <a:off x="403860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矩形 15"/>
          <p:cNvSpPr>
            <a:spLocks noGrp="1"/>
          </p:cNvSpPr>
          <p:nvPr/>
        </p:nvSpPr>
        <p:spPr>
          <a:xfrm>
            <a:off x="417195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连接/转轴细节</a:t>
            </a:r>
          </a:p>
        </p:txBody>
      </p:sp>
      <p:sp>
        <p:nvSpPr>
          <p:cNvPr id="17" name="矩形 16"/>
          <p:cNvSpPr>
            <a:spLocks noGrp="1"/>
          </p:cNvSpPr>
          <p:nvPr/>
        </p:nvSpPr>
        <p:spPr>
          <a:xfrm>
            <a:off x="6800850" y="1676400"/>
            <a:ext cx="2381250" cy="2190750"/>
          </a:xfrm>
          <a:prstGeom prst="rect">
            <a:avLst/>
          </a:prstGeom>
          <a:solidFill>
            <a:srgbClr val="DDE5E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rcRect t="15513" b="15513"/>
          <a:stretch>
            <a:fillRect/>
          </a:stretch>
        </p:blipFill>
        <p:spPr>
          <a:xfrm>
            <a:off x="6724650" y="1581150"/>
            <a:ext cx="2381250" cy="2190750"/>
          </a:xfrm>
          <a:prstGeom prst="rect">
            <a:avLst/>
          </a:prstGeom>
        </p:spPr>
      </p:pic>
      <p:sp>
        <p:nvSpPr>
          <p:cNvPr id="19" name="矩形 18"/>
          <p:cNvSpPr>
            <a:spLocks noGrp="1"/>
          </p:cNvSpPr>
          <p:nvPr/>
        </p:nvSpPr>
        <p:spPr>
          <a:xfrm>
            <a:off x="6724650" y="3848100"/>
            <a:ext cx="2381250" cy="266700"/>
          </a:xfrm>
          <a:prstGeom prst="rect">
            <a:avLst/>
          </a:prstGeom>
          <a:solidFill>
            <a:srgbClr val="F6F8F9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Grp="1"/>
          </p:cNvSpPr>
          <p:nvPr/>
        </p:nvSpPr>
        <p:spPr>
          <a:xfrm>
            <a:off x="6858000" y="3905250"/>
            <a:ext cx="21145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900" b="0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投射碗固定细节</a:t>
            </a:r>
          </a:p>
        </p:txBody>
      </p:sp>
      <p:sp>
        <p:nvSpPr>
          <p:cNvPr id="21" name="矩形 20"/>
          <p:cNvSpPr>
            <a:spLocks noGrp="1"/>
          </p:cNvSpPr>
          <p:nvPr/>
        </p:nvSpPr>
        <p:spPr>
          <a:xfrm>
            <a:off x="9391650" y="1581150"/>
            <a:ext cx="1866900" cy="219075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>
            <a:spLocks noGrp="1"/>
          </p:cNvSpPr>
          <p:nvPr/>
        </p:nvSpPr>
        <p:spPr>
          <a:xfrm>
            <a:off x="9391650" y="1581150"/>
            <a:ext cx="57150" cy="219075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矩形 22"/>
          <p:cNvSpPr>
            <a:spLocks noGrp="1"/>
          </p:cNvSpPr>
          <p:nvPr/>
        </p:nvSpPr>
        <p:spPr>
          <a:xfrm>
            <a:off x="9582150" y="1724025"/>
            <a:ext cx="15240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前期设计</a:t>
            </a:r>
          </a:p>
        </p:txBody>
      </p:sp>
      <p:sp>
        <p:nvSpPr>
          <p:cNvPr id="24" name="矩形 23"/>
          <p:cNvSpPr>
            <a:spLocks noGrp="1"/>
          </p:cNvSpPr>
          <p:nvPr/>
        </p:nvSpPr>
        <p:spPr>
          <a:xfrm>
            <a:off x="9582150" y="2019300"/>
            <a:ext cx="1543050" cy="1581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需要提前考虑力臂长度、杆件</a:t>
            </a:r>
            <a:r>
              <a:rPr sz="360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角度</a:t>
            </a: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、下方操作空间和投射碗角度，减少后期被动调整。</a:t>
            </a:r>
          </a:p>
        </p:txBody>
      </p:sp>
      <p:sp>
        <p:nvSpPr>
          <p:cNvPr id="25" name="矩形 24"/>
          <p:cNvSpPr>
            <a:spLocks noGrp="1"/>
          </p:cNvSpPr>
          <p:nvPr/>
        </p:nvSpPr>
        <p:spPr>
          <a:xfrm>
            <a:off x="628650" y="4400550"/>
            <a:ext cx="32194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矩形 25"/>
          <p:cNvSpPr>
            <a:spLocks noGrp="1"/>
          </p:cNvSpPr>
          <p:nvPr/>
        </p:nvSpPr>
        <p:spPr>
          <a:xfrm>
            <a:off x="628650" y="4400550"/>
            <a:ext cx="57150" cy="10668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矩形 26"/>
          <p:cNvSpPr>
            <a:spLocks noGrp="1"/>
          </p:cNvSpPr>
          <p:nvPr/>
        </p:nvSpPr>
        <p:spPr>
          <a:xfrm>
            <a:off x="819150" y="4543425"/>
            <a:ext cx="28765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2F5F7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模型与现实</a:t>
            </a:r>
          </a:p>
        </p:txBody>
      </p:sp>
      <p:sp>
        <p:nvSpPr>
          <p:cNvPr id="28" name="矩形 27"/>
          <p:cNvSpPr>
            <a:spLocks noGrp="1"/>
          </p:cNvSpPr>
          <p:nvPr/>
        </p:nvSpPr>
        <p:spPr>
          <a:xfrm>
            <a:off x="819150" y="4838700"/>
            <a:ext cx="28956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数学模型不能停留在理想状态，需要通过更多实验验证，让计算结果和实际制作互相校正。</a:t>
            </a:r>
          </a:p>
        </p:txBody>
      </p:sp>
      <p:sp>
        <p:nvSpPr>
          <p:cNvPr id="29" name="矩形 28"/>
          <p:cNvSpPr>
            <a:spLocks noGrp="1"/>
          </p:cNvSpPr>
          <p:nvPr/>
        </p:nvSpPr>
        <p:spPr>
          <a:xfrm>
            <a:off x="4171950" y="4400550"/>
            <a:ext cx="32194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矩形 29"/>
          <p:cNvSpPr>
            <a:spLocks noGrp="1"/>
          </p:cNvSpPr>
          <p:nvPr/>
        </p:nvSpPr>
        <p:spPr>
          <a:xfrm>
            <a:off x="4171950" y="4400550"/>
            <a:ext cx="57150" cy="1066800"/>
          </a:xfrm>
          <a:prstGeom prst="rect">
            <a:avLst/>
          </a:prstGeom>
          <a:solidFill>
            <a:srgbClr val="B58A5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矩形 30"/>
          <p:cNvSpPr>
            <a:spLocks noGrp="1"/>
          </p:cNvSpPr>
          <p:nvPr/>
        </p:nvSpPr>
        <p:spPr>
          <a:xfrm>
            <a:off x="4362450" y="4543425"/>
            <a:ext cx="28765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B58A5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结构加固</a:t>
            </a:r>
          </a:p>
        </p:txBody>
      </p:sp>
      <p:sp>
        <p:nvSpPr>
          <p:cNvPr id="32" name="矩形 31"/>
          <p:cNvSpPr>
            <a:spLocks noGrp="1"/>
          </p:cNvSpPr>
          <p:nvPr/>
        </p:nvSpPr>
        <p:spPr>
          <a:xfrm>
            <a:off x="4362450" y="4838700"/>
            <a:ext cx="28956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连接处固定不稳定会影响整体强度，后续应优化绑扎、支撑和转轴固定方式。</a:t>
            </a:r>
          </a:p>
        </p:txBody>
      </p:sp>
      <p:sp>
        <p:nvSpPr>
          <p:cNvPr id="33" name="矩形 32"/>
          <p:cNvSpPr>
            <a:spLocks noGrp="1"/>
          </p:cNvSpPr>
          <p:nvPr/>
        </p:nvSpPr>
        <p:spPr>
          <a:xfrm>
            <a:off x="7715250" y="4400550"/>
            <a:ext cx="321945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D5DEE4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矩形 33"/>
          <p:cNvSpPr>
            <a:spLocks noGrp="1"/>
          </p:cNvSpPr>
          <p:nvPr/>
        </p:nvSpPr>
        <p:spPr>
          <a:xfrm>
            <a:off x="7715250" y="4400550"/>
            <a:ext cx="57150" cy="1066800"/>
          </a:xfrm>
          <a:prstGeom prst="rect">
            <a:avLst/>
          </a:prstGeom>
          <a:solidFill>
            <a:srgbClr val="6D8B45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" name="矩形 34"/>
          <p:cNvSpPr>
            <a:spLocks noGrp="1"/>
          </p:cNvSpPr>
          <p:nvPr/>
        </p:nvSpPr>
        <p:spPr>
          <a:xfrm>
            <a:off x="7905750" y="4543425"/>
            <a:ext cx="287655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275" b="1">
                <a:solidFill>
                  <a:srgbClr val="6D8B4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持续测试</a:t>
            </a:r>
          </a:p>
        </p:txBody>
      </p:sp>
      <p:sp>
        <p:nvSpPr>
          <p:cNvPr id="36" name="矩形 35"/>
          <p:cNvSpPr>
            <a:spLocks noGrp="1"/>
          </p:cNvSpPr>
          <p:nvPr/>
        </p:nvSpPr>
        <p:spPr>
          <a:xfrm>
            <a:off x="7905750" y="4838700"/>
            <a:ext cx="289560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090" b="0">
                <a:solidFill>
                  <a:srgbClr val="17212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每次调整都应记录效果，比较投射距离、稳定性和操作难度，形成更明确的改进依据。</a:t>
            </a:r>
          </a:p>
        </p:txBody>
      </p:sp>
      <p:sp>
        <p:nvSpPr>
          <p:cNvPr id="37" name="矩形 36"/>
          <p:cNvSpPr>
            <a:spLocks noGrp="1"/>
          </p:cNvSpPr>
          <p:nvPr/>
        </p:nvSpPr>
        <p:spPr>
          <a:xfrm>
            <a:off x="628650" y="5867400"/>
            <a:ext cx="10420350" cy="342900"/>
          </a:xfrm>
          <a:prstGeom prst="rect">
            <a:avLst/>
          </a:prstGeom>
          <a:solidFill>
            <a:srgbClr val="2F5F73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矩形 37"/>
          <p:cNvSpPr>
            <a:spLocks noGrp="1"/>
          </p:cNvSpPr>
          <p:nvPr/>
        </p:nvSpPr>
        <p:spPr>
          <a:xfrm>
            <a:off x="857250" y="5953125"/>
            <a:ext cx="9906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pPr>
            <a:r>
              <a:rPr sz="1125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本次收获：工程设计不是只有创意就够了，方案必须经过制作、测试和改进，才能真正变得可靠。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谢谢大家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zh-CN" altLang="en-US" dirty="0"/>
              <a:t>第二小组汇报结束</a:t>
            </a:r>
          </a:p>
        </p:txBody>
      </p:sp>
      <p:sp>
        <p:nvSpPr>
          <p:cNvPr id="8" name="文本占位符 1"/>
          <p:cNvSpPr txBox="1"/>
          <p:nvPr>
            <p:custDataLst>
              <p:tags r:id="rId4"/>
            </p:custDataLst>
          </p:nvPr>
        </p:nvSpPr>
        <p:spPr>
          <a:xfrm>
            <a:off x="4944000" y="1354575"/>
            <a:ext cx="2304000" cy="1112400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lang="zh-CN" altLang="en-US" sz="4400" b="1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>
              <a:lnSpc>
                <a:spcPct val="100000"/>
              </a:lnSpc>
            </a:pPr>
            <a:r>
              <a:rPr lang="en-US" altLang="zh-CN" dirty="0"/>
              <a:t>2026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  <p:tag name="KSO_WM_SLIDE_BACKGROUND_TYPE" val="leftRigh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topBotto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  <p:tag name="KSO_WM_SLIDE_BACKGROUND_TYPE" val="topBotto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ottomTop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UNIT_INDEX" val="1"/>
  <p:tag name="KSO_WM_UNIT_TYPE" val="y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  <p:tag name="KSO_WM_SLIDE_BACKGROUND_TYPE" val="bottomTop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navigation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  <p:tag name="KSO_WM_SLIDE_BACKGROUND_TYPE" val="naviga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bel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  <p:tag name="KSO_WM_SLIDE_BACKGROUND_TYPE" val="bel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34"/>
  <p:tag name="KSO_WM_TAG_VERSION" val="1.0"/>
  <p:tag name="KSO_WM_SLIDE_LAYOUT" val="a_b"/>
  <p:tag name="KSO_WM_SLIDE_LAYOUT_CNT" val="1_1"/>
  <p:tag name="KSO_WM_SLIDE_TYPE" val="endPage"/>
  <p:tag name="KSO_WM_SLIDE_SUBTYPE" val="pureTxt"/>
  <p:tag name="KSO_WM_TEMPLATE_MASTER_TYPE" val="1"/>
  <p:tag name="KSO_WM_TEMPLATE_COLOR_TYPE" val="1"/>
  <p:tag name="KSO_WM_TEMPLATE_CATEGORY" val="custom"/>
  <p:tag name="KSO_WM_TEMPLATE_INDEX" val="20204177"/>
  <p:tag name="KSO_WM_SLIDE_ID" val="custom20204177_3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34*a*1"/>
  <p:tag name="KSO_WM_UNIT_PRESET_TEXT" val="再出发"/>
  <p:tag name="KSO_WM_UNIT_ISNUMDGMTITLE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TEMPLATE_CATEGORY" val="custom"/>
  <p:tag name="KSO_WM_TEMPLATE_INDEX" val="20204177"/>
  <p:tag name="KSO_WM_UNIT_ID" val="custom20204177_34*b*1"/>
  <p:tag name="KSO_WM_UNIT_PRESET_TEXT" val="单击此处添加文本具体内容"/>
  <p:tag name="KSO_WM_UNIT_ISNUMDGMTITLE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4177_34*i*1"/>
  <p:tag name="KSO_WM_UNIT_LAYERLEVEL" val="1"/>
  <p:tag name="KSO_WM_TAG_VERSION" val="1.0"/>
  <p:tag name="KSO_WM_BEAUTIFY_FLAG" val="#wm#"/>
  <p:tag name="KSO_WM_SLIDE_BACKGROUND_MASK_FLAG" val="1"/>
  <p:tag name="KSO_WM_UNIT_TYPE" val="i"/>
  <p:tag name="KSO_WM_UNIT_INDEX" val="1"/>
  <p:tag name="KSO_WM_TEMPLATE_CATEGORY" val="custom"/>
  <p:tag name="KSO_WM_TEMPLATE_INDEX" val="20204177"/>
  <p:tag name="KSO_WM_UNIT_PRESET_TEXT" val="202X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17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4177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8、9、10、17、20、24、27、31、3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SLIDE_BACKGROUND_TYPE" val="genera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fram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  <p:tag name="KSO_WM_SLIDE_BACKGROUND_TYPE" val="fram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2"/>
  <p:tag name="KSO_WM_UNIT_INDEX" val="1"/>
  <p:tag name="KSO_WM_UNIT_BK_DARK_LIGHT" val="2"/>
  <p:tag name="KSO_WM_UNIT_TYPE" val="i"/>
  <p:tag name="KSO_WM_UNIT_SUBTYPE" val="h"/>
  <p:tag name="KSO_WM_SLIDE_BACKGROUND_TYPE" val="leftRight"/>
</p:tagLst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41">
      <a:dk1>
        <a:srgbClr val="000000"/>
      </a:dk1>
      <a:lt1>
        <a:srgbClr val="FFFFFF"/>
      </a:lt1>
      <a:dk2>
        <a:srgbClr val="E9F1F6"/>
      </a:dk2>
      <a:lt2>
        <a:srgbClr val="FCFDFD"/>
      </a:lt2>
      <a:accent1>
        <a:srgbClr val="61BEEE"/>
      </a:accent1>
      <a:accent2>
        <a:srgbClr val="00CEC7"/>
      </a:accent2>
      <a:accent3>
        <a:srgbClr val="91CD65"/>
      </a:accent3>
      <a:accent4>
        <a:srgbClr val="E3AF40"/>
      </a:accent4>
      <a:accent5>
        <a:srgbClr val="F68E5F"/>
      </a:accent5>
      <a:accent6>
        <a:srgbClr val="EA798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Microsoft Office PowerPoint</Application>
  <PresentationFormat>宽屏</PresentationFormat>
  <Paragraphs>107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微软雅黑</vt:lpstr>
      <vt:lpstr>Aptos</vt:lpstr>
      <vt:lpstr>Arial</vt:lpstr>
      <vt:lpstr>Calibri</vt:lpstr>
      <vt:lpstr>ChatGPT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Yifei Chen</cp:lastModifiedBy>
  <cp:revision>6</cp:revision>
  <dcterms:created xsi:type="dcterms:W3CDTF">2026-05-19T09:39:00Z</dcterms:created>
  <dcterms:modified xsi:type="dcterms:W3CDTF">2026-05-20T06:34:09Z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2052-11.1.0.10009</vt:lpwstr>
  </property>
</Properties>
</file>