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90" d="100"/>
          <a:sy n="90" d="100"/>
        </p:scale>
        <p:origin x="9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412490" y="2466975"/>
            <a:ext cx="5365750" cy="1398905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413125" y="4204334"/>
            <a:ext cx="5365115" cy="7884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>
            <p:custDataLst>
              <p:tags r:id="rId13"/>
            </p:custDataLst>
          </p:nvPr>
        </p:nvCxnSpPr>
        <p:spPr>
          <a:xfrm>
            <a:off x="3355340" y="4001135"/>
            <a:ext cx="54800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62020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1"/>
            </p:custDataLst>
          </p:nvPr>
        </p:nvCxnSpPr>
        <p:spPr>
          <a:xfrm>
            <a:off x="3107055" y="40011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12"/>
            </p:custDataLst>
          </p:nvPr>
        </p:nvSpPr>
        <p:spPr>
          <a:xfrm>
            <a:off x="2921001" y="4194324"/>
            <a:ext cx="6350000" cy="494941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13"/>
            </p:custDataLst>
          </p:nvPr>
        </p:nvSpPr>
        <p:spPr>
          <a:xfrm>
            <a:off x="2921000" y="2466975"/>
            <a:ext cx="6350000" cy="133096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72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750905" y="2273644"/>
            <a:ext cx="4837938" cy="1076568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60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750900" y="3424785"/>
            <a:ext cx="4837938" cy="1258426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91590"/>
            <a:ext cx="4389120" cy="427482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5" Type="http://schemas.openxmlformats.org/officeDocument/2006/relationships/theme" Target="../theme/theme2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3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  <a:endParaRPr sz="105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01</a:t>
            </a:r>
            <a:endParaRPr sz="1200" b="1">
              <a:solidFill>
                <a:srgbClr val="2F5F7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团队介绍：工程创新第二小组</a:t>
            </a:r>
            <a:endParaRPr sz="255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智建2503班 · 简易投石机设计与制作</a:t>
            </a:r>
            <a:endParaRPr sz="112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609600" y="1733550"/>
            <a:ext cx="4324350" cy="35623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>
            <a:spLocks noGrp="1"/>
          </p:cNvSpPr>
          <p:nvPr/>
        </p:nvSpPr>
        <p:spPr>
          <a:xfrm>
            <a:off x="914400" y="2095500"/>
            <a:ext cx="3619500" cy="1066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我们围绕第七周小型设计挑战，选择“投石机”作为主要设计方向。</a:t>
            </a:r>
            <a:endParaRPr sz="21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>
            <a:spLocks noGrp="1"/>
          </p:cNvSpPr>
          <p:nvPr/>
        </p:nvSpPr>
        <p:spPr>
          <a:xfrm>
            <a:off x="914400" y="3543300"/>
            <a:ext cx="876300" cy="38100"/>
          </a:xfrm>
          <a:prstGeom prst="rect">
            <a:avLst/>
          </a:prstGeom>
          <a:solidFill>
            <a:srgbClr val="D9C39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914400" y="3848100"/>
            <a:ext cx="3390900" cy="781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EAF1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0">
                <a:solidFill>
                  <a:srgbClr val="EAF1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目标：在有限材料和时间内，完成一个能够投射、便于演示、可持续改进的工程作品。</a:t>
            </a:r>
            <a:endParaRPr sz="1275" b="0">
              <a:solidFill>
                <a:srgbClr val="EAF1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5314950" y="17335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>
            <a:spLocks noGrp="1"/>
          </p:cNvSpPr>
          <p:nvPr/>
        </p:nvSpPr>
        <p:spPr>
          <a:xfrm>
            <a:off x="5505450" y="1943100"/>
            <a:ext cx="552450" cy="55245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6210300" y="19431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陈羿霏</a:t>
            </a:r>
            <a:endParaRPr sz="150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210300" y="22383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 制作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风向统计表整理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8343900" y="17335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椭圆 18"/>
          <p:cNvSpPr>
            <a:spLocks noGrp="1"/>
          </p:cNvSpPr>
          <p:nvPr/>
        </p:nvSpPr>
        <p:spPr>
          <a:xfrm>
            <a:off x="8534400" y="1943100"/>
            <a:ext cx="552450" cy="5524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8639175" y="2133600"/>
            <a:ext cx="3429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sz="900" b="0" dirty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239250" y="19431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任厚谕</a:t>
            </a:r>
            <a:endParaRPr sz="150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9239250" y="22383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提供设计思路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发现并纠正问题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5314950" y="29908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椭圆 23"/>
          <p:cNvSpPr>
            <a:spLocks noGrp="1"/>
          </p:cNvSpPr>
          <p:nvPr/>
        </p:nvSpPr>
        <p:spPr>
          <a:xfrm>
            <a:off x="5505450" y="3200400"/>
            <a:ext cx="552450" cy="5524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6210300" y="32004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罗瑞</a:t>
            </a:r>
            <a:endParaRPr sz="150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6210300" y="34956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作品制作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实验演示与材料筹备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8343900" y="29908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椭圆 28"/>
          <p:cNvSpPr>
            <a:spLocks noGrp="1"/>
          </p:cNvSpPr>
          <p:nvPr/>
        </p:nvSpPr>
        <p:spPr>
          <a:xfrm>
            <a:off x="8534400" y="3200400"/>
            <a:ext cx="552450" cy="5524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8639175" y="3390900"/>
            <a:ext cx="3429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sz="900" b="0" dirty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9239250" y="32004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柴宁宁</a:t>
            </a:r>
            <a:endParaRPr sz="150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9239250" y="34956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材料提供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制作协助与后续改正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5314950" y="42481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椭圆 33"/>
          <p:cNvSpPr>
            <a:spLocks noGrp="1"/>
          </p:cNvSpPr>
          <p:nvPr/>
        </p:nvSpPr>
        <p:spPr>
          <a:xfrm>
            <a:off x="5505450" y="4457700"/>
            <a:ext cx="552450" cy="55245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6210300" y="44577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陈邵泽</a:t>
            </a:r>
            <a:endParaRPr sz="150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6210300" y="47529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数学模型分析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可行性计算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矩形 37"/>
          <p:cNvSpPr>
            <a:spLocks noGrp="1"/>
          </p:cNvSpPr>
          <p:nvPr/>
        </p:nvSpPr>
        <p:spPr>
          <a:xfrm>
            <a:off x="8343900" y="42481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椭圆 38"/>
          <p:cNvSpPr>
            <a:spLocks noGrp="1"/>
          </p:cNvSpPr>
          <p:nvPr/>
        </p:nvSpPr>
        <p:spPr>
          <a:xfrm>
            <a:off x="8534400" y="4457700"/>
            <a:ext cx="552450" cy="5524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矩形 40"/>
          <p:cNvSpPr>
            <a:spLocks noGrp="1"/>
          </p:cNvSpPr>
          <p:nvPr/>
        </p:nvSpPr>
        <p:spPr>
          <a:xfrm>
            <a:off x="9239250" y="44577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薛俨凇</a:t>
            </a:r>
            <a:endParaRPr sz="150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矩形 41"/>
          <p:cNvSpPr>
            <a:spLocks noGrp="1"/>
          </p:cNvSpPr>
          <p:nvPr/>
        </p:nvSpPr>
        <p:spPr>
          <a:xfrm>
            <a:off x="9239250" y="47529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作品制作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实验演示和材料寻找</a:t>
            </a:r>
            <a:endParaRPr sz="120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矩形 42"/>
          <p:cNvSpPr>
            <a:spLocks noGrp="1"/>
          </p:cNvSpPr>
          <p:nvPr/>
        </p:nvSpPr>
        <p:spPr>
          <a:xfrm>
            <a:off x="609600" y="5619750"/>
            <a:ext cx="60960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800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分工清晰 · 协作制作 · 实验改进</a:t>
            </a:r>
            <a:endParaRPr sz="1800" b="1">
              <a:solidFill>
                <a:srgbClr val="B58A5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  <a:endParaRPr sz="105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02</a:t>
            </a:r>
            <a:endParaRPr sz="1200" b="1">
              <a:solidFill>
                <a:srgbClr val="2F5F7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设计挑战、方案与策略</a:t>
            </a:r>
            <a:endParaRPr sz="255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把“做得出来”作为起点，再用实验反馈持续改进</a:t>
            </a:r>
            <a:endParaRPr sz="112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: 圆角 8"/>
          <p:cNvSpPr>
            <a:spLocks noGrp="1"/>
          </p:cNvSpPr>
          <p:nvPr/>
        </p:nvSpPr>
        <p:spPr>
          <a:xfrm>
            <a:off x="628650" y="1581150"/>
            <a:ext cx="1066800" cy="285750"/>
          </a:xfrm>
          <a:prstGeom prst="roundRect">
            <a:avLst>
              <a:gd name="adj" fmla="val 26667"/>
            </a:avLst>
          </a:prstGeom>
          <a:solidFill>
            <a:srgbClr val="EEF3F6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>
            <a:spLocks noGrp="1"/>
          </p:cNvSpPr>
          <p:nvPr/>
        </p:nvSpPr>
        <p:spPr>
          <a:xfrm>
            <a:off x="762000" y="1628775"/>
            <a:ext cx="8001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核心挑战</a:t>
            </a:r>
            <a:endParaRPr sz="975" b="1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>
            <a:spLocks noGrp="1"/>
          </p:cNvSpPr>
          <p:nvPr/>
        </p:nvSpPr>
        <p:spPr>
          <a:xfrm>
            <a:off x="628650" y="2000250"/>
            <a:ext cx="43053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7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在有限材料和有限时间内，让结构完成投射动作，并尽可能提升稳定性、投射距离和实际可操作性。</a:t>
            </a:r>
            <a:endParaRPr sz="1575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椭圆 11"/>
          <p:cNvSpPr>
            <a:spLocks noGrp="1"/>
          </p:cNvSpPr>
          <p:nvPr/>
        </p:nvSpPr>
        <p:spPr>
          <a:xfrm>
            <a:off x="742950" y="31813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914400" y="31051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主体材料选择竹子：轻、韧、易加工。</a:t>
            </a:r>
            <a:endParaRPr sz="1275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椭圆 13"/>
          <p:cNvSpPr>
            <a:spLocks noGrp="1"/>
          </p:cNvSpPr>
          <p:nvPr/>
        </p:nvSpPr>
        <p:spPr>
          <a:xfrm>
            <a:off x="742950" y="36385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/>
          <p:cNvSpPr>
            <a:spLocks noGrp="1"/>
          </p:cNvSpPr>
          <p:nvPr/>
        </p:nvSpPr>
        <p:spPr>
          <a:xfrm>
            <a:off x="914400" y="35623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使用课本/纸箱作为配重，通过重力带动力臂运动。</a:t>
            </a:r>
            <a:endParaRPr sz="1275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>
            <a:spLocks noGrp="1"/>
          </p:cNvSpPr>
          <p:nvPr/>
        </p:nvSpPr>
        <p:spPr>
          <a:xfrm>
            <a:off x="742950" y="40957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914400" y="40195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方案不追求复杂结构，而强调低成本和可演示。</a:t>
            </a:r>
            <a:endParaRPr sz="1275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628650" y="4762500"/>
            <a:ext cx="43053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Grp="1"/>
          </p:cNvSpPr>
          <p:nvPr/>
        </p:nvSpPr>
        <p:spPr>
          <a:xfrm>
            <a:off x="628650" y="4762500"/>
            <a:ext cx="57150" cy="99060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819150" y="4905375"/>
            <a:ext cx="39624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设计取向</a:t>
            </a:r>
            <a:endParaRPr sz="1275" b="1">
              <a:solidFill>
                <a:srgbClr val="6D8B4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819150" y="5200650"/>
            <a:ext cx="398145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先搭出基本功能，再根据演示效果调整力臂长度、连接方式和配重。</a:t>
            </a:r>
            <a:endParaRPr sz="1090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5505450" y="1676400"/>
            <a:ext cx="337185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t="2928" b="2928"/>
          <a:stretch>
            <a:fillRect/>
          </a:stretch>
        </p:blipFill>
        <p:spPr>
          <a:xfrm>
            <a:off x="5429250" y="1581150"/>
            <a:ext cx="3371850" cy="2381250"/>
          </a:xfrm>
          <a:prstGeom prst="rect">
            <a:avLst/>
          </a:prstGeom>
        </p:spPr>
      </p:pic>
      <p:sp>
        <p:nvSpPr>
          <p:cNvPr id="24" name="矩形 23"/>
          <p:cNvSpPr>
            <a:spLocks noGrp="1"/>
          </p:cNvSpPr>
          <p:nvPr/>
        </p:nvSpPr>
        <p:spPr>
          <a:xfrm>
            <a:off x="5429250" y="4038600"/>
            <a:ext cx="33718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5562600" y="4095750"/>
            <a:ext cx="31051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整体方案：配重与投射臂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9144000" y="1676400"/>
            <a:ext cx="219075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rcRect l="15513" r="15513"/>
          <a:stretch>
            <a:fillRect/>
          </a:stretch>
        </p:blipFill>
        <p:spPr>
          <a:xfrm>
            <a:off x="9067800" y="1581150"/>
            <a:ext cx="2190750" cy="2381250"/>
          </a:xfrm>
          <a:prstGeom prst="rect">
            <a:avLst/>
          </a:prstGeom>
        </p:spPr>
      </p:pic>
      <p:sp>
        <p:nvSpPr>
          <p:cNvPr id="28" name="矩形 27"/>
          <p:cNvSpPr>
            <a:spLocks noGrp="1"/>
          </p:cNvSpPr>
          <p:nvPr/>
        </p:nvSpPr>
        <p:spPr>
          <a:xfrm>
            <a:off x="9067800" y="4038600"/>
            <a:ext cx="21907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9201150" y="4095750"/>
            <a:ext cx="19240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制作过程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54292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55626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01</a:t>
            </a:r>
            <a:endParaRPr sz="1050" b="1">
              <a:solidFill>
                <a:srgbClr val="B58A5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55626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废物利用</a:t>
            </a:r>
            <a:endParaRPr sz="1125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55626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>
            <a:spLocks noGrp="1"/>
          </p:cNvSpPr>
          <p:nvPr/>
        </p:nvSpPr>
        <p:spPr>
          <a:xfrm>
            <a:off x="55626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竹子、胶带、课本等生活材料降低成本。</a:t>
            </a:r>
            <a:endParaRPr sz="76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矩形 34"/>
          <p:cNvSpPr>
            <a:spLocks noGrp="1"/>
          </p:cNvSpPr>
          <p:nvPr/>
        </p:nvSpPr>
        <p:spPr>
          <a:xfrm>
            <a:off x="66103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67437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02</a:t>
            </a:r>
            <a:endParaRPr sz="1050" b="1">
              <a:solidFill>
                <a:srgbClr val="B58A5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67437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材料分析</a:t>
            </a:r>
            <a:endParaRPr sz="1125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矩形 37"/>
          <p:cNvSpPr>
            <a:spLocks noGrp="1"/>
          </p:cNvSpPr>
          <p:nvPr/>
        </p:nvSpPr>
        <p:spPr>
          <a:xfrm>
            <a:off x="67437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>
            <a:spLocks noGrp="1"/>
          </p:cNvSpPr>
          <p:nvPr/>
        </p:nvSpPr>
        <p:spPr>
          <a:xfrm>
            <a:off x="67437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竹子较轻、韧性好，适合作为主体杆件。</a:t>
            </a:r>
            <a:endParaRPr sz="76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矩形 39"/>
          <p:cNvSpPr>
            <a:spLocks noGrp="1"/>
          </p:cNvSpPr>
          <p:nvPr/>
        </p:nvSpPr>
        <p:spPr>
          <a:xfrm>
            <a:off x="77914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矩形 40"/>
          <p:cNvSpPr>
            <a:spLocks noGrp="1"/>
          </p:cNvSpPr>
          <p:nvPr/>
        </p:nvSpPr>
        <p:spPr>
          <a:xfrm>
            <a:off x="79248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03</a:t>
            </a:r>
            <a:endParaRPr sz="1050" b="1">
              <a:solidFill>
                <a:srgbClr val="B58A5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42" name="矩形 41"/>
          <p:cNvSpPr>
            <a:spLocks noGrp="1"/>
          </p:cNvSpPr>
          <p:nvPr/>
        </p:nvSpPr>
        <p:spPr>
          <a:xfrm>
            <a:off x="79248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灵活配重</a:t>
            </a:r>
            <a:endParaRPr sz="1125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矩形 42"/>
          <p:cNvSpPr>
            <a:spLocks noGrp="1"/>
          </p:cNvSpPr>
          <p:nvPr/>
        </p:nvSpPr>
        <p:spPr>
          <a:xfrm>
            <a:off x="79248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矩形 43"/>
          <p:cNvSpPr>
            <a:spLocks noGrp="1"/>
          </p:cNvSpPr>
          <p:nvPr/>
        </p:nvSpPr>
        <p:spPr>
          <a:xfrm>
            <a:off x="79248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课本/纸箱配重便于根据效果调整重量。</a:t>
            </a:r>
            <a:endParaRPr sz="76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矩形 44"/>
          <p:cNvSpPr>
            <a:spLocks noGrp="1"/>
          </p:cNvSpPr>
          <p:nvPr/>
        </p:nvSpPr>
        <p:spPr>
          <a:xfrm>
            <a:off x="89725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矩形 45"/>
          <p:cNvSpPr>
            <a:spLocks noGrp="1"/>
          </p:cNvSpPr>
          <p:nvPr/>
        </p:nvSpPr>
        <p:spPr>
          <a:xfrm>
            <a:off x="91059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04</a:t>
            </a:r>
            <a:endParaRPr sz="1050" b="1">
              <a:solidFill>
                <a:srgbClr val="B58A5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47" name="矩形 46"/>
          <p:cNvSpPr>
            <a:spLocks noGrp="1"/>
          </p:cNvSpPr>
          <p:nvPr/>
        </p:nvSpPr>
        <p:spPr>
          <a:xfrm>
            <a:off x="91059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边做边改</a:t>
            </a:r>
            <a:endParaRPr sz="1125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矩形 47"/>
          <p:cNvSpPr>
            <a:spLocks noGrp="1"/>
          </p:cNvSpPr>
          <p:nvPr/>
        </p:nvSpPr>
        <p:spPr>
          <a:xfrm>
            <a:off x="91059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矩形 48"/>
          <p:cNvSpPr>
            <a:spLocks noGrp="1"/>
          </p:cNvSpPr>
          <p:nvPr/>
        </p:nvSpPr>
        <p:spPr>
          <a:xfrm>
            <a:off x="91059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围绕力臂、角度和连接稳定性持续修正。</a:t>
            </a:r>
            <a:endParaRPr sz="76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矩形 49"/>
          <p:cNvSpPr>
            <a:spLocks noGrp="1"/>
          </p:cNvSpPr>
          <p:nvPr/>
        </p:nvSpPr>
        <p:spPr>
          <a:xfrm>
            <a:off x="101536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矩形 50"/>
          <p:cNvSpPr>
            <a:spLocks noGrp="1"/>
          </p:cNvSpPr>
          <p:nvPr/>
        </p:nvSpPr>
        <p:spPr>
          <a:xfrm>
            <a:off x="102870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05</a:t>
            </a:r>
            <a:endParaRPr sz="1050" b="1">
              <a:solidFill>
                <a:srgbClr val="B58A5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52" name="矩形 51"/>
          <p:cNvSpPr>
            <a:spLocks noGrp="1"/>
          </p:cNvSpPr>
          <p:nvPr/>
        </p:nvSpPr>
        <p:spPr>
          <a:xfrm>
            <a:off x="102870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团队讨论</a:t>
            </a:r>
            <a:endParaRPr sz="1125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矩形 52"/>
          <p:cNvSpPr>
            <a:spLocks noGrp="1"/>
          </p:cNvSpPr>
          <p:nvPr/>
        </p:nvSpPr>
        <p:spPr>
          <a:xfrm>
            <a:off x="102870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矩形 53"/>
          <p:cNvSpPr>
            <a:spLocks noGrp="1"/>
          </p:cNvSpPr>
          <p:nvPr/>
        </p:nvSpPr>
        <p:spPr>
          <a:xfrm>
            <a:off x="102870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不同分工成员共同参与方案完善。</a:t>
            </a:r>
            <a:endParaRPr sz="76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矩形 54"/>
          <p:cNvSpPr>
            <a:spLocks noGrp="1"/>
          </p:cNvSpPr>
          <p:nvPr/>
        </p:nvSpPr>
        <p:spPr>
          <a:xfrm>
            <a:off x="5429250" y="5810250"/>
            <a:ext cx="5829300" cy="32385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矩形 55"/>
          <p:cNvSpPr>
            <a:spLocks noGrp="1"/>
          </p:cNvSpPr>
          <p:nvPr/>
        </p:nvSpPr>
        <p:spPr>
          <a:xfrm>
            <a:off x="5638800" y="5886450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关键词：竹子主体 · 课本配重 · 低成本材料 · 实验迭代</a:t>
            </a:r>
            <a:endParaRPr sz="1090" b="1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  <a:endParaRPr sz="105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03</a:t>
            </a:r>
            <a:endParaRPr sz="1200" b="1">
              <a:solidFill>
                <a:srgbClr val="2F5F7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演示表现与评价</a:t>
            </a:r>
            <a:endParaRPr sz="255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装置完成基本搭建，也暴露出结构与操作层面的改进点</a:t>
            </a:r>
            <a:endParaRPr sz="112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704850" y="1676400"/>
            <a:ext cx="31051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23553" b="23553"/>
          <a:stretch>
            <a:fillRect/>
          </a:stretch>
        </p:blipFill>
        <p:spPr>
          <a:xfrm>
            <a:off x="628650" y="1581150"/>
            <a:ext cx="3105150" cy="2190750"/>
          </a:xfrm>
          <a:prstGeom prst="rect">
            <a:avLst/>
          </a:prstGeom>
        </p:spPr>
      </p:pic>
      <p:sp>
        <p:nvSpPr>
          <p:cNvPr id="11" name="矩形 10"/>
          <p:cNvSpPr>
            <a:spLocks noGrp="1"/>
          </p:cNvSpPr>
          <p:nvPr/>
        </p:nvSpPr>
        <p:spPr>
          <a:xfrm>
            <a:off x="628650" y="3848100"/>
            <a:ext cx="31051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762000" y="3905250"/>
            <a:ext cx="28384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黑板建模与演示分析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11480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t="15513" b="15513"/>
          <a:stretch>
            <a:fillRect/>
          </a:stretch>
        </p:blipFill>
        <p:spPr>
          <a:xfrm>
            <a:off x="4038600" y="1581150"/>
            <a:ext cx="2381250" cy="2190750"/>
          </a:xfrm>
          <a:prstGeom prst="rect">
            <a:avLst/>
          </a:prstGeom>
        </p:spPr>
      </p:pic>
      <p:sp>
        <p:nvSpPr>
          <p:cNvPr id="15" name="矩形 14"/>
          <p:cNvSpPr>
            <a:spLocks noGrp="1"/>
          </p:cNvSpPr>
          <p:nvPr/>
        </p:nvSpPr>
        <p:spPr>
          <a:xfrm>
            <a:off x="403860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417195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连接/转轴细节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80085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t="15513" b="15513"/>
          <a:stretch>
            <a:fillRect/>
          </a:stretch>
        </p:blipFill>
        <p:spPr>
          <a:xfrm>
            <a:off x="6724650" y="1581150"/>
            <a:ext cx="2381250" cy="2190750"/>
          </a:xfrm>
          <a:prstGeom prst="rect">
            <a:avLst/>
          </a:prstGeom>
        </p:spPr>
      </p:pic>
      <p:sp>
        <p:nvSpPr>
          <p:cNvPr id="19" name="矩形 18"/>
          <p:cNvSpPr>
            <a:spLocks noGrp="1"/>
          </p:cNvSpPr>
          <p:nvPr/>
        </p:nvSpPr>
        <p:spPr>
          <a:xfrm>
            <a:off x="672465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685800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投射碗固定细节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391650" y="1581150"/>
            <a:ext cx="1866900" cy="2190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9391650" y="1581150"/>
            <a:ext cx="57150" cy="21907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9582150" y="1724025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主要问题</a:t>
            </a:r>
            <a:endParaRPr sz="1275" b="1">
              <a:solidFill>
                <a:srgbClr val="B58A5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矩形 23"/>
          <p:cNvSpPr>
            <a:spLocks noGrp="1"/>
          </p:cNvSpPr>
          <p:nvPr/>
        </p:nvSpPr>
        <p:spPr>
          <a:xfrm>
            <a:off x="9582150" y="2019300"/>
            <a:ext cx="1543050" cy="1581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力臂过长；初始角度考虑不够充分；下方预留空间不足，需要人工辅助；碗与杆几乎平行；部分连接处固定不够稳定。</a:t>
            </a:r>
            <a:endParaRPr sz="1090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628650" y="4152900"/>
            <a:ext cx="20955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8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评价维度</a:t>
            </a:r>
            <a:endParaRPr sz="180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6286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628650" y="4629150"/>
            <a:ext cx="1924050" cy="571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7810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新颖性</a:t>
            </a:r>
            <a:endParaRPr sz="1275" b="1">
              <a:solidFill>
                <a:srgbClr val="6D8B4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7810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常见材料做投石机，生活化特点明显。</a:t>
            </a:r>
            <a:endParaRPr sz="95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27622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2762250" y="4629150"/>
            <a:ext cx="1924050" cy="571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29146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有效性</a:t>
            </a:r>
            <a:endParaRPr sz="1275" b="1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29146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能体现基本原理，但投射效果仍需提升。</a:t>
            </a:r>
            <a:endParaRPr sz="95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矩形 33"/>
          <p:cNvSpPr>
            <a:spLocks noGrp="1"/>
          </p:cNvSpPr>
          <p:nvPr/>
        </p:nvSpPr>
        <p:spPr>
          <a:xfrm>
            <a:off x="48958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>
            <a:spLocks noGrp="1"/>
          </p:cNvSpPr>
          <p:nvPr/>
        </p:nvSpPr>
        <p:spPr>
          <a:xfrm>
            <a:off x="4895850" y="4629150"/>
            <a:ext cx="1924050" cy="571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50482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优雅性</a:t>
            </a:r>
            <a:endParaRPr sz="1275" b="1">
              <a:solidFill>
                <a:srgbClr val="B58A5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50482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思路直接，结构细节和美观度需加强。</a:t>
            </a:r>
            <a:endParaRPr sz="95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矩形 37"/>
          <p:cNvSpPr>
            <a:spLocks noGrp="1"/>
          </p:cNvSpPr>
          <p:nvPr/>
        </p:nvSpPr>
        <p:spPr>
          <a:xfrm>
            <a:off x="70294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>
            <a:spLocks noGrp="1"/>
          </p:cNvSpPr>
          <p:nvPr/>
        </p:nvSpPr>
        <p:spPr>
          <a:xfrm>
            <a:off x="7029450" y="4629150"/>
            <a:ext cx="1924050" cy="571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矩形 39"/>
          <p:cNvSpPr>
            <a:spLocks noGrp="1"/>
          </p:cNvSpPr>
          <p:nvPr/>
        </p:nvSpPr>
        <p:spPr>
          <a:xfrm>
            <a:off x="71818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独创性</a:t>
            </a:r>
            <a:endParaRPr sz="1275" b="1">
              <a:solidFill>
                <a:srgbClr val="6D8B4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矩形 40"/>
          <p:cNvSpPr>
            <a:spLocks noGrp="1"/>
          </p:cNvSpPr>
          <p:nvPr/>
        </p:nvSpPr>
        <p:spPr>
          <a:xfrm>
            <a:off x="71818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结合材料条件做了自己的设计调整。</a:t>
            </a:r>
            <a:endParaRPr sz="95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矩形 41"/>
          <p:cNvSpPr>
            <a:spLocks noGrp="1"/>
          </p:cNvSpPr>
          <p:nvPr/>
        </p:nvSpPr>
        <p:spPr>
          <a:xfrm>
            <a:off x="91630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矩形 42"/>
          <p:cNvSpPr>
            <a:spLocks noGrp="1"/>
          </p:cNvSpPr>
          <p:nvPr/>
        </p:nvSpPr>
        <p:spPr>
          <a:xfrm>
            <a:off x="9163050" y="4629150"/>
            <a:ext cx="1924050" cy="571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矩形 43"/>
          <p:cNvSpPr>
            <a:spLocks noGrp="1"/>
          </p:cNvSpPr>
          <p:nvPr/>
        </p:nvSpPr>
        <p:spPr>
          <a:xfrm>
            <a:off x="93154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创造性</a:t>
            </a:r>
            <a:endParaRPr sz="1275" b="1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矩形 44"/>
          <p:cNvSpPr>
            <a:spLocks noGrp="1"/>
          </p:cNvSpPr>
          <p:nvPr/>
        </p:nvSpPr>
        <p:spPr>
          <a:xfrm>
            <a:off x="93154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能在实际条件下持续尝试和修正。</a:t>
            </a:r>
            <a:endParaRPr sz="95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  <a:endParaRPr sz="105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04</a:t>
            </a:r>
            <a:endParaRPr sz="1200" b="1">
              <a:solidFill>
                <a:srgbClr val="2F5F7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团队合作：做得好的地方</a:t>
            </a:r>
            <a:endParaRPr sz="255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清晰分工让任务能推进，现场讨论让方案能继续变好</a:t>
            </a:r>
            <a:endParaRPr sz="112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704850" y="1676400"/>
            <a:ext cx="327660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1740" b="1740"/>
          <a:stretch>
            <a:fillRect/>
          </a:stretch>
        </p:blipFill>
        <p:spPr>
          <a:xfrm>
            <a:off x="628650" y="1581150"/>
            <a:ext cx="3276600" cy="2381250"/>
          </a:xfrm>
          <a:prstGeom prst="rect">
            <a:avLst/>
          </a:prstGeom>
        </p:spPr>
      </p:pic>
      <p:sp>
        <p:nvSpPr>
          <p:cNvPr id="11" name="矩形 10"/>
          <p:cNvSpPr>
            <a:spLocks noGrp="1"/>
          </p:cNvSpPr>
          <p:nvPr/>
        </p:nvSpPr>
        <p:spPr>
          <a:xfrm>
            <a:off x="628650" y="4038600"/>
            <a:ext cx="327660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762000" y="4095750"/>
            <a:ext cx="30099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材料准备与小组协作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248150" y="1676400"/>
            <a:ext cx="327660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t="1531" b="1531"/>
          <a:stretch>
            <a:fillRect/>
          </a:stretch>
        </p:blipFill>
        <p:spPr>
          <a:xfrm>
            <a:off x="4171950" y="1581150"/>
            <a:ext cx="3276600" cy="2381250"/>
          </a:xfrm>
          <a:prstGeom prst="rect">
            <a:avLst/>
          </a:prstGeom>
        </p:spPr>
      </p:pic>
      <p:sp>
        <p:nvSpPr>
          <p:cNvPr id="15" name="矩形 14"/>
          <p:cNvSpPr>
            <a:spLocks noGrp="1"/>
          </p:cNvSpPr>
          <p:nvPr/>
        </p:nvSpPr>
        <p:spPr>
          <a:xfrm>
            <a:off x="4171950" y="4038600"/>
            <a:ext cx="327660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4305300" y="4095750"/>
            <a:ext cx="30099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小组协作制作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628650" y="45720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628650" y="4572000"/>
            <a:ext cx="57150" cy="6667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819150" y="46958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350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分工明确</a:t>
            </a:r>
            <a:endParaRPr sz="1350" b="1">
              <a:solidFill>
                <a:srgbClr val="6D8B4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矩形 23"/>
          <p:cNvSpPr>
            <a:spLocks noGrp="1"/>
          </p:cNvSpPr>
          <p:nvPr/>
        </p:nvSpPr>
        <p:spPr>
          <a:xfrm>
            <a:off x="1924050" y="47148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PPT、材料、制作、演示、模型分析和方案修改都有对应负责人。</a:t>
            </a:r>
            <a:endParaRPr sz="1065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5981700" y="45720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5981700" y="4572000"/>
            <a:ext cx="57150" cy="6667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6172200" y="46958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35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讨论积极</a:t>
            </a:r>
            <a:endParaRPr sz="1350" b="1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7277100" y="47148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围绕结构、材料选择、配重方式和演示效果多次交流。</a:t>
            </a:r>
            <a:endParaRPr sz="1065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628650" y="54483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628650" y="5448300"/>
            <a:ext cx="57150" cy="6667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819150" y="55721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350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协作落地</a:t>
            </a:r>
            <a:endParaRPr sz="1350" b="1">
              <a:solidFill>
                <a:srgbClr val="6D8B4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1924050" y="55911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材料准备、现场制作和实验演示能互相配合推进。</a:t>
            </a:r>
            <a:endParaRPr sz="1065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5981700" y="54483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>
            <a:spLocks noGrp="1"/>
          </p:cNvSpPr>
          <p:nvPr/>
        </p:nvSpPr>
        <p:spPr>
          <a:xfrm>
            <a:off x="5981700" y="5448300"/>
            <a:ext cx="57150" cy="6667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>
            <a:spLocks noGrp="1"/>
          </p:cNvSpPr>
          <p:nvPr/>
        </p:nvSpPr>
        <p:spPr>
          <a:xfrm>
            <a:off x="6172200" y="55721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35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及时修正</a:t>
            </a:r>
            <a:endParaRPr sz="1350" b="1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7277100" y="55911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发现问题后能够提出看法，并一起寻找改进办法。</a:t>
            </a:r>
            <a:endParaRPr sz="1065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  <a:endParaRPr sz="1050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05</a:t>
            </a:r>
            <a:endParaRPr sz="1200" b="1">
              <a:solidFill>
                <a:srgbClr val="2F5F73"/>
              </a:solidFill>
              <a:latin typeface="Aptos"/>
              <a:ea typeface="Aptos"/>
              <a:cs typeface="Aptos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团队合作：还需要改进的地方</a:t>
            </a:r>
            <a:endParaRPr sz="2550" b="1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把问题变成下一轮设计输入，作品才会更可靠</a:t>
            </a:r>
            <a:endParaRPr sz="1125" b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704850" y="1676400"/>
            <a:ext cx="31051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23553" b="23553"/>
          <a:stretch>
            <a:fillRect/>
          </a:stretch>
        </p:blipFill>
        <p:spPr>
          <a:xfrm>
            <a:off x="628650" y="1581150"/>
            <a:ext cx="3105150" cy="2190750"/>
          </a:xfrm>
          <a:prstGeom prst="rect">
            <a:avLst/>
          </a:prstGeom>
        </p:spPr>
      </p:pic>
      <p:sp>
        <p:nvSpPr>
          <p:cNvPr id="11" name="矩形 10"/>
          <p:cNvSpPr>
            <a:spLocks noGrp="1"/>
          </p:cNvSpPr>
          <p:nvPr/>
        </p:nvSpPr>
        <p:spPr>
          <a:xfrm>
            <a:off x="628650" y="3848100"/>
            <a:ext cx="31051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762000" y="3905250"/>
            <a:ext cx="28384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模型分析与调整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11480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t="15513" b="15513"/>
          <a:stretch>
            <a:fillRect/>
          </a:stretch>
        </p:blipFill>
        <p:spPr>
          <a:xfrm>
            <a:off x="4038600" y="1581150"/>
            <a:ext cx="2381250" cy="2190750"/>
          </a:xfrm>
          <a:prstGeom prst="rect">
            <a:avLst/>
          </a:prstGeom>
        </p:spPr>
      </p:pic>
      <p:sp>
        <p:nvSpPr>
          <p:cNvPr id="15" name="矩形 14"/>
          <p:cNvSpPr>
            <a:spLocks noGrp="1"/>
          </p:cNvSpPr>
          <p:nvPr/>
        </p:nvSpPr>
        <p:spPr>
          <a:xfrm>
            <a:off x="403860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417195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连接/转轴细节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80085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t="15513" b="15513"/>
          <a:stretch>
            <a:fillRect/>
          </a:stretch>
        </p:blipFill>
        <p:spPr>
          <a:xfrm>
            <a:off x="6724650" y="1581150"/>
            <a:ext cx="2381250" cy="2190750"/>
          </a:xfrm>
          <a:prstGeom prst="rect">
            <a:avLst/>
          </a:prstGeom>
        </p:spPr>
      </p:pic>
      <p:sp>
        <p:nvSpPr>
          <p:cNvPr id="19" name="矩形 18"/>
          <p:cNvSpPr>
            <a:spLocks noGrp="1"/>
          </p:cNvSpPr>
          <p:nvPr/>
        </p:nvSpPr>
        <p:spPr>
          <a:xfrm>
            <a:off x="672465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685800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投射碗固定细节</a:t>
            </a:r>
            <a:endParaRPr sz="900" b="0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391650" y="1581150"/>
            <a:ext cx="1866900" cy="2190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9391650" y="1581150"/>
            <a:ext cx="57150" cy="21907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9582150" y="1724025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前期设计</a:t>
            </a:r>
            <a:endParaRPr sz="1275" b="1">
              <a:solidFill>
                <a:srgbClr val="B58A5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矩形 23"/>
          <p:cNvSpPr>
            <a:spLocks noGrp="1"/>
          </p:cNvSpPr>
          <p:nvPr/>
        </p:nvSpPr>
        <p:spPr>
          <a:xfrm>
            <a:off x="9582150" y="2019300"/>
            <a:ext cx="1543050" cy="1581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需要提前考虑力臂长度、杆件</a:t>
            </a:r>
            <a:r>
              <a:rPr sz="360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角度</a:t>
            </a: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、下方操作空间和投射碗角度，减少后期被动调整。</a:t>
            </a:r>
            <a:endParaRPr sz="1090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6286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628650" y="4400550"/>
            <a:ext cx="57150" cy="10668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8191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模型与现实</a:t>
            </a:r>
            <a:endParaRPr sz="1275" b="1">
              <a:solidFill>
                <a:srgbClr val="2F5F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8191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数学模型不能停留在理想状态，需要通过更多实验验证，让计算结果和实际制作互相校正。</a:t>
            </a:r>
            <a:endParaRPr sz="1090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41719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4171950" y="4400550"/>
            <a:ext cx="57150" cy="10668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43624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结构加固</a:t>
            </a:r>
            <a:endParaRPr sz="1275" b="1">
              <a:solidFill>
                <a:srgbClr val="B58A5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43624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连接处固定不稳定会影响整体强度，后续应优化绑扎、支撑和转轴固定方式。</a:t>
            </a:r>
            <a:endParaRPr sz="1090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77152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>
            <a:spLocks noGrp="1"/>
          </p:cNvSpPr>
          <p:nvPr/>
        </p:nvSpPr>
        <p:spPr>
          <a:xfrm>
            <a:off x="7715250" y="4400550"/>
            <a:ext cx="57150" cy="106680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>
            <a:spLocks noGrp="1"/>
          </p:cNvSpPr>
          <p:nvPr/>
        </p:nvSpPr>
        <p:spPr>
          <a:xfrm>
            <a:off x="79057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持续测试</a:t>
            </a:r>
            <a:endParaRPr sz="1275" b="1">
              <a:solidFill>
                <a:srgbClr val="6D8B4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79057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每次调整都应记录效果，比较投射距离、稳定性和操作难度，形成更明确的改进依据。</a:t>
            </a:r>
            <a:endParaRPr sz="1090" b="0">
              <a:solidFill>
                <a:srgbClr val="1721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628650" y="5867400"/>
            <a:ext cx="10420350" cy="3429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矩形 37"/>
          <p:cNvSpPr>
            <a:spLocks noGrp="1"/>
          </p:cNvSpPr>
          <p:nvPr/>
        </p:nvSpPr>
        <p:spPr>
          <a:xfrm>
            <a:off x="857250" y="5953125"/>
            <a:ext cx="9906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本次收获：工程设计不是只有创意就够了，方案必须经过制作、测试和改进，才能真正变得可靠。</a:t>
            </a:r>
            <a:endParaRPr sz="11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谢谢大家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第二小组汇报结束</a:t>
            </a:r>
            <a:endParaRPr lang="zh-CN" altLang="en-US" dirty="0"/>
          </a:p>
        </p:txBody>
      </p:sp>
      <p:sp>
        <p:nvSpPr>
          <p:cNvPr id="8" name="文本占位符 1"/>
          <p:cNvSpPr txBox="1"/>
          <p:nvPr>
            <p:custDataLst>
              <p:tags r:id="rId3"/>
            </p:custDataLst>
          </p:nvPr>
        </p:nvSpPr>
        <p:spPr>
          <a:xfrm>
            <a:off x="4944000" y="1354575"/>
            <a:ext cx="2304000" cy="11124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4400" b="1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dirty="0"/>
              <a:t>2026</a:t>
            </a:r>
            <a:endParaRPr lang="en-US" altLang="zh-CN" dirty="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144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a*1"/>
  <p:tag name="KSO_WM_UNIT_PRESET_TEXT" val="再出发"/>
  <p:tag name="KSO_WM_UNIT_ISNUMDGMTITLE" val="0"/>
</p:tagLst>
</file>

<file path=ppt/tags/tag145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b*1"/>
  <p:tag name="KSO_WM_UNIT_PRESET_TEXT" val="单击此处添加文本具体内容"/>
  <p:tag name="KSO_WM_UNIT_ISNUMDGMTITLE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7_34*i*1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1"/>
  <p:tag name="KSO_WM_TEMPLATE_CATEGORY" val="custom"/>
  <p:tag name="KSO_WM_TEMPLATE_INDEX" val="20204177"/>
  <p:tag name="KSO_WM_UNIT_PRESET_TEXT" val="202X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34"/>
  <p:tag name="KSO_WM_TAG_VERSION" val="1.0"/>
  <p:tag name="KSO_WM_SLIDE_LAYOUT" val="a_b"/>
  <p:tag name="KSO_WM_SLIDE_LAYOUT_CNT" val="1_1"/>
  <p:tag name="KSO_WM_SLIDE_TYPE" val="endPage"/>
  <p:tag name="KSO_WM_SLIDE_SUBTYPE" val="pureTxt"/>
  <p:tag name="KSO_WM_TEMPLATE_MASTER_TYPE" val="1"/>
  <p:tag name="KSO_WM_TEMPLATE_COLOR_TYPE" val="1"/>
  <p:tag name="KSO_WM_TEMPLATE_CATEGORY" val="custom"/>
  <p:tag name="KSO_WM_TEMPLATE_INDEX" val="20204177"/>
  <p:tag name="KSO_WM_SLIDE_ID" val="custom20204177_3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WPS 演示</Application>
  <PresentationFormat>宽屏</PresentationFormat>
  <Paragraphs>208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Aptos</vt:lpstr>
      <vt:lpstr>AMGDT</vt:lpstr>
      <vt:lpstr>Calibri</vt:lpstr>
      <vt:lpstr>Arial Unicode MS</vt:lpstr>
      <vt:lpstr>汉仪旗黑-85S</vt:lpstr>
      <vt:lpstr>黑体</vt:lpstr>
      <vt:lpstr>ChatGPT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再出发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陈羿霏</cp:lastModifiedBy>
  <cp:revision>5</cp:revision>
  <dcterms:created xsi:type="dcterms:W3CDTF">2026-05-19T09:39:00Z</dcterms:created>
  <dcterms:modified xsi:type="dcterms:W3CDTF">2026-05-20T06:33:09Z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</Properties>
</file>